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68" r:id="rId3"/>
    <p:sldId id="258" r:id="rId4"/>
    <p:sldId id="269" r:id="rId5"/>
    <p:sldId id="260" r:id="rId6"/>
    <p:sldId id="270" r:id="rId7"/>
    <p:sldId id="262" r:id="rId8"/>
    <p:sldId id="271" r:id="rId9"/>
    <p:sldId id="264" r:id="rId10"/>
    <p:sldId id="272" r:id="rId11"/>
    <p:sldId id="266" r:id="rId12"/>
    <p:sldId id="267" r:id="rId13"/>
  </p:sldIdLst>
  <p:sldSz cx="18288000" cy="10287000"/>
  <p:notesSz cx="6858000" cy="9144000"/>
  <p:embeddedFontLst>
    <p:embeddedFont>
      <p:font typeface="Arial Bold" panose="020B0604020202020204" charset="0"/>
      <p:regular r:id="rId15"/>
      <p:bold r:id="rId16"/>
    </p:embeddedFont>
    <p:embeddedFont>
      <p:font typeface="Calibri (MS)" panose="020B0604020202020204" charset="0"/>
      <p:regular r:id="rId17"/>
    </p:embeddedFont>
    <p:embeddedFont>
      <p:font typeface="Calibri (MS) Bold" panose="020B0604020202020204" charset="0"/>
      <p:regular r:id="rId18"/>
      <p:bold r:id="rId19"/>
    </p:embeddedFont>
    <p:embeddedFont>
      <p:font typeface="TT Rounds Condense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1" autoAdjust="0"/>
    <p:restoredTop sz="94565" autoAdjust="0"/>
  </p:normalViewPr>
  <p:slideViewPr>
    <p:cSldViewPr>
      <p:cViewPr varScale="1">
        <p:scale>
          <a:sx n="70" d="100"/>
          <a:sy n="70" d="100"/>
        </p:scale>
        <p:origin x="54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4" Type="http://schemas.openxmlformats.org/officeDocument/2006/relationships/image" Target="../media/image1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4"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4CAA86-5B08-DD4A-A5D5-F76BEFEE99D9}" type="doc">
      <dgm:prSet loTypeId="urn:microsoft.com/office/officeart/2005/8/layout/pList1" loCatId="" qsTypeId="urn:microsoft.com/office/officeart/2005/8/quickstyle/simple1" qsCatId="simple" csTypeId="urn:microsoft.com/office/officeart/2005/8/colors/accent1_2" csCatId="accent1" phldr="1"/>
      <dgm:spPr/>
      <dgm:t>
        <a:bodyPr/>
        <a:lstStyle/>
        <a:p>
          <a:endParaRPr lang="de-DE"/>
        </a:p>
      </dgm:t>
    </dgm:pt>
    <dgm:pt modelId="{261DCFE9-278E-FB4A-BA88-7CB8557A8CB3}">
      <dgm:prSet phldrT="[Text]"/>
      <dgm:spPr/>
      <dgm:t>
        <a:bodyPr/>
        <a:lstStyle/>
        <a:p>
          <a:r>
            <a:rPr lang="de-DE" dirty="0"/>
            <a:t>Berufskommunikation</a:t>
          </a:r>
        </a:p>
      </dgm:t>
    </dgm:pt>
    <dgm:pt modelId="{071577E4-3C20-3C41-9224-593C20D28979}" type="parTrans" cxnId="{8CFB33E0-AFF2-2940-832C-0542EAC058C1}">
      <dgm:prSet/>
      <dgm:spPr/>
      <dgm:t>
        <a:bodyPr/>
        <a:lstStyle/>
        <a:p>
          <a:endParaRPr lang="de-DE"/>
        </a:p>
      </dgm:t>
    </dgm:pt>
    <dgm:pt modelId="{53BCFC1D-ED63-0D45-B326-261E98A448C2}" type="sibTrans" cxnId="{8CFB33E0-AFF2-2940-832C-0542EAC058C1}">
      <dgm:prSet/>
      <dgm:spPr/>
      <dgm:t>
        <a:bodyPr/>
        <a:lstStyle/>
        <a:p>
          <a:endParaRPr lang="de-DE"/>
        </a:p>
      </dgm:t>
    </dgm:pt>
    <dgm:pt modelId="{80D4F637-F303-6C4D-81A9-CA9E0869C246}">
      <dgm:prSet phldrT="[Text]"/>
      <dgm:spPr/>
      <dgm:t>
        <a:bodyPr/>
        <a:lstStyle/>
        <a:p>
          <a:r>
            <a:rPr lang="de-DE" dirty="0"/>
            <a:t>Verwaltungspraxis</a:t>
          </a:r>
        </a:p>
      </dgm:t>
    </dgm:pt>
    <dgm:pt modelId="{746CBC5D-1A62-494D-BAFE-905456953743}" type="parTrans" cxnId="{EF8A8301-8640-774B-9BD9-90CB73362E77}">
      <dgm:prSet/>
      <dgm:spPr/>
      <dgm:t>
        <a:bodyPr/>
        <a:lstStyle/>
        <a:p>
          <a:endParaRPr lang="de-DE"/>
        </a:p>
      </dgm:t>
    </dgm:pt>
    <dgm:pt modelId="{B44572FC-9814-0D46-96AB-DC7CC244D476}" type="sibTrans" cxnId="{EF8A8301-8640-774B-9BD9-90CB73362E77}">
      <dgm:prSet/>
      <dgm:spPr/>
      <dgm:t>
        <a:bodyPr/>
        <a:lstStyle/>
        <a:p>
          <a:endParaRPr lang="de-DE"/>
        </a:p>
      </dgm:t>
    </dgm:pt>
    <dgm:pt modelId="{D1CADB7A-3B9C-404D-BD9E-82F8E8DAD4D4}">
      <dgm:prSet phldrT="[Text]"/>
      <dgm:spPr/>
      <dgm:t>
        <a:bodyPr/>
        <a:lstStyle/>
        <a:p>
          <a:r>
            <a:rPr lang="de-DE" dirty="0"/>
            <a:t>Kaufmännisches Denken</a:t>
          </a:r>
        </a:p>
      </dgm:t>
    </dgm:pt>
    <dgm:pt modelId="{D336358E-3AFE-1A44-B012-18A52E846AAA}" type="parTrans" cxnId="{9A591DE5-4D00-5146-83F2-663B7409240C}">
      <dgm:prSet/>
      <dgm:spPr/>
      <dgm:t>
        <a:bodyPr/>
        <a:lstStyle/>
        <a:p>
          <a:endParaRPr lang="de-DE"/>
        </a:p>
      </dgm:t>
    </dgm:pt>
    <dgm:pt modelId="{552AA4BA-A17A-EF40-9284-84AB76D0BF43}" type="sibTrans" cxnId="{9A591DE5-4D00-5146-83F2-663B7409240C}">
      <dgm:prSet/>
      <dgm:spPr/>
      <dgm:t>
        <a:bodyPr/>
        <a:lstStyle/>
        <a:p>
          <a:endParaRPr lang="de-DE"/>
        </a:p>
      </dgm:t>
    </dgm:pt>
    <dgm:pt modelId="{27FBC1F0-E221-EA49-B6C7-5673BDF93A39}">
      <dgm:prSet phldrT="[Text]"/>
      <dgm:spPr/>
      <dgm:t>
        <a:bodyPr/>
        <a:lstStyle/>
        <a:p>
          <a:r>
            <a:rPr lang="de-DE" dirty="0"/>
            <a:t>Arbeitswelt &amp; Wirtschaft</a:t>
          </a:r>
        </a:p>
      </dgm:t>
    </dgm:pt>
    <dgm:pt modelId="{927D5AE2-EAC8-7A4A-8790-05A12D0ACF52}" type="parTrans" cxnId="{476270F9-033C-854E-BE20-8EBC9AD7365B}">
      <dgm:prSet/>
      <dgm:spPr/>
      <dgm:t>
        <a:bodyPr/>
        <a:lstStyle/>
        <a:p>
          <a:endParaRPr lang="de-DE"/>
        </a:p>
      </dgm:t>
    </dgm:pt>
    <dgm:pt modelId="{070397D3-6D20-7F4D-86CD-7BECCAE00353}" type="sibTrans" cxnId="{476270F9-033C-854E-BE20-8EBC9AD7365B}">
      <dgm:prSet/>
      <dgm:spPr/>
      <dgm:t>
        <a:bodyPr/>
        <a:lstStyle/>
        <a:p>
          <a:endParaRPr lang="de-DE"/>
        </a:p>
      </dgm:t>
    </dgm:pt>
    <dgm:pt modelId="{A3009997-D4D5-5149-ADD5-48A20FB91321}" type="pres">
      <dgm:prSet presAssocID="{F24CAA86-5B08-DD4A-A5D5-F76BEFEE99D9}" presName="Name0" presStyleCnt="0">
        <dgm:presLayoutVars>
          <dgm:dir/>
          <dgm:resizeHandles val="exact"/>
        </dgm:presLayoutVars>
      </dgm:prSet>
      <dgm:spPr/>
    </dgm:pt>
    <dgm:pt modelId="{93071C34-3F6C-7943-AE22-04ECF786A63E}" type="pres">
      <dgm:prSet presAssocID="{261DCFE9-278E-FB4A-BA88-7CB8557A8CB3}" presName="compNode" presStyleCnt="0"/>
      <dgm:spPr/>
    </dgm:pt>
    <dgm:pt modelId="{504B879D-7BB4-6A41-950D-35B203D06DC0}" type="pres">
      <dgm:prSet presAssocID="{261DCFE9-278E-FB4A-BA88-7CB8557A8CB3}" presName="pictRect" presStyleLbl="node1" presStyleIdx="0" presStyleCnt="4"/>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2000" r="-2000"/>
          </a:stretch>
        </a:blipFill>
      </dgm:spPr>
    </dgm:pt>
    <dgm:pt modelId="{AAB49519-0A39-0942-9D53-C7AC7C7C91D0}" type="pres">
      <dgm:prSet presAssocID="{261DCFE9-278E-FB4A-BA88-7CB8557A8CB3}" presName="textRect" presStyleLbl="revTx" presStyleIdx="0" presStyleCnt="4">
        <dgm:presLayoutVars>
          <dgm:bulletEnabled val="1"/>
        </dgm:presLayoutVars>
      </dgm:prSet>
      <dgm:spPr/>
    </dgm:pt>
    <dgm:pt modelId="{D0802888-A1A1-874B-BCE7-4B42A7B73AA2}" type="pres">
      <dgm:prSet presAssocID="{53BCFC1D-ED63-0D45-B326-261E98A448C2}" presName="sibTrans" presStyleLbl="sibTrans2D1" presStyleIdx="0" presStyleCnt="0"/>
      <dgm:spPr/>
    </dgm:pt>
    <dgm:pt modelId="{2BB8D83B-11B2-334A-91BC-4F03EC2C0816}" type="pres">
      <dgm:prSet presAssocID="{80D4F637-F303-6C4D-81A9-CA9E0869C246}" presName="compNode" presStyleCnt="0"/>
      <dgm:spPr/>
    </dgm:pt>
    <dgm:pt modelId="{30540D32-A086-B141-BB08-B113D5E95D82}" type="pres">
      <dgm:prSet presAssocID="{80D4F637-F303-6C4D-81A9-CA9E0869C246}" presName="pictRect" presStyleLbl="node1" presStyleIdx="1" presStyleCnt="4" custLinFactNeighborX="0" custLinFactNeighborY="-1340"/>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dgm:spPr>
    </dgm:pt>
    <dgm:pt modelId="{43F0C527-D25F-FB40-9B4B-F9A6F2CE1ABE}" type="pres">
      <dgm:prSet presAssocID="{80D4F637-F303-6C4D-81A9-CA9E0869C246}" presName="textRect" presStyleLbl="revTx" presStyleIdx="1" presStyleCnt="4">
        <dgm:presLayoutVars>
          <dgm:bulletEnabled val="1"/>
        </dgm:presLayoutVars>
      </dgm:prSet>
      <dgm:spPr/>
    </dgm:pt>
    <dgm:pt modelId="{5A0E787A-9A41-6744-BE29-B5B0CAABED68}" type="pres">
      <dgm:prSet presAssocID="{B44572FC-9814-0D46-96AB-DC7CC244D476}" presName="sibTrans" presStyleLbl="sibTrans2D1" presStyleIdx="0" presStyleCnt="0"/>
      <dgm:spPr/>
    </dgm:pt>
    <dgm:pt modelId="{35E94532-1F29-5449-B71D-D26B31397BE6}" type="pres">
      <dgm:prSet presAssocID="{D1CADB7A-3B9C-404D-BD9E-82F8E8DAD4D4}" presName="compNode" presStyleCnt="0"/>
      <dgm:spPr/>
    </dgm:pt>
    <dgm:pt modelId="{5D41DB7C-D06C-E34D-A06D-C7A13CBE0BEB}" type="pres">
      <dgm:prSet presAssocID="{D1CADB7A-3B9C-404D-BD9E-82F8E8DAD4D4}" presName="pictRect" presStyleLbl="node1" presStyleIdx="2" presStyleCnt="4"/>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000" r="-2000"/>
          </a:stretch>
        </a:blipFill>
      </dgm:spPr>
    </dgm:pt>
    <dgm:pt modelId="{B9F640E6-F2AE-944E-A4FA-0DC9AFFABF47}" type="pres">
      <dgm:prSet presAssocID="{D1CADB7A-3B9C-404D-BD9E-82F8E8DAD4D4}" presName="textRect" presStyleLbl="revTx" presStyleIdx="2" presStyleCnt="4">
        <dgm:presLayoutVars>
          <dgm:bulletEnabled val="1"/>
        </dgm:presLayoutVars>
      </dgm:prSet>
      <dgm:spPr/>
    </dgm:pt>
    <dgm:pt modelId="{4773ADD5-4BB5-B74F-A66A-E13E059DDE62}" type="pres">
      <dgm:prSet presAssocID="{552AA4BA-A17A-EF40-9284-84AB76D0BF43}" presName="sibTrans" presStyleLbl="sibTrans2D1" presStyleIdx="0" presStyleCnt="0"/>
      <dgm:spPr/>
    </dgm:pt>
    <dgm:pt modelId="{9AA47CA4-CF0E-BF43-9D12-E5B1B3A1C4B2}" type="pres">
      <dgm:prSet presAssocID="{27FBC1F0-E221-EA49-B6C7-5673BDF93A39}" presName="compNode" presStyleCnt="0"/>
      <dgm:spPr/>
    </dgm:pt>
    <dgm:pt modelId="{96376B1E-8CA6-B040-BBE8-1C48C367F7AE}" type="pres">
      <dgm:prSet presAssocID="{27FBC1F0-E221-EA49-B6C7-5673BDF93A39}" presName="pictRect" presStyleLbl="node1" presStyleIdx="3" presStyleCnt="4"/>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dgm:spPr>
    </dgm:pt>
    <dgm:pt modelId="{1E2ACF79-8876-D145-A7A5-F4693405CA50}" type="pres">
      <dgm:prSet presAssocID="{27FBC1F0-E221-EA49-B6C7-5673BDF93A39}" presName="textRect" presStyleLbl="revTx" presStyleIdx="3" presStyleCnt="4">
        <dgm:presLayoutVars>
          <dgm:bulletEnabled val="1"/>
        </dgm:presLayoutVars>
      </dgm:prSet>
      <dgm:spPr/>
    </dgm:pt>
  </dgm:ptLst>
  <dgm:cxnLst>
    <dgm:cxn modelId="{EF8A8301-8640-774B-9BD9-90CB73362E77}" srcId="{F24CAA86-5B08-DD4A-A5D5-F76BEFEE99D9}" destId="{80D4F637-F303-6C4D-81A9-CA9E0869C246}" srcOrd="1" destOrd="0" parTransId="{746CBC5D-1A62-494D-BAFE-905456953743}" sibTransId="{B44572FC-9814-0D46-96AB-DC7CC244D476}"/>
    <dgm:cxn modelId="{339A8203-F1C3-CC44-844A-8CE357E26A55}" type="presOf" srcId="{80D4F637-F303-6C4D-81A9-CA9E0869C246}" destId="{43F0C527-D25F-FB40-9B4B-F9A6F2CE1ABE}" srcOrd="0" destOrd="0" presId="urn:microsoft.com/office/officeart/2005/8/layout/pList1"/>
    <dgm:cxn modelId="{212CD104-C60A-D145-A0AA-2DBE44661A3E}" type="presOf" srcId="{53BCFC1D-ED63-0D45-B326-261E98A448C2}" destId="{D0802888-A1A1-874B-BCE7-4B42A7B73AA2}" srcOrd="0" destOrd="0" presId="urn:microsoft.com/office/officeart/2005/8/layout/pList1"/>
    <dgm:cxn modelId="{A9E7B135-A010-0E42-BBC4-909CBB145AED}" type="presOf" srcId="{27FBC1F0-E221-EA49-B6C7-5673BDF93A39}" destId="{1E2ACF79-8876-D145-A7A5-F4693405CA50}" srcOrd="0" destOrd="0" presId="urn:microsoft.com/office/officeart/2005/8/layout/pList1"/>
    <dgm:cxn modelId="{9553AE38-76A0-0C49-883E-2F2F60603222}" type="presOf" srcId="{D1CADB7A-3B9C-404D-BD9E-82F8E8DAD4D4}" destId="{B9F640E6-F2AE-944E-A4FA-0DC9AFFABF47}" srcOrd="0" destOrd="0" presId="urn:microsoft.com/office/officeart/2005/8/layout/pList1"/>
    <dgm:cxn modelId="{9B396E43-BE43-8B4A-B7A5-7E44DD289C44}" type="presOf" srcId="{B44572FC-9814-0D46-96AB-DC7CC244D476}" destId="{5A0E787A-9A41-6744-BE29-B5B0CAABED68}" srcOrd="0" destOrd="0" presId="urn:microsoft.com/office/officeart/2005/8/layout/pList1"/>
    <dgm:cxn modelId="{92616C46-4E3F-D141-86C2-CE884F4596AD}" type="presOf" srcId="{552AA4BA-A17A-EF40-9284-84AB76D0BF43}" destId="{4773ADD5-4BB5-B74F-A66A-E13E059DDE62}" srcOrd="0" destOrd="0" presId="urn:microsoft.com/office/officeart/2005/8/layout/pList1"/>
    <dgm:cxn modelId="{6D1A0A8E-D064-0E4B-B5C9-035B19D2BABF}" type="presOf" srcId="{261DCFE9-278E-FB4A-BA88-7CB8557A8CB3}" destId="{AAB49519-0A39-0942-9D53-C7AC7C7C91D0}" srcOrd="0" destOrd="0" presId="urn:microsoft.com/office/officeart/2005/8/layout/pList1"/>
    <dgm:cxn modelId="{873835BA-D2C8-4847-ACD0-468746B0CA66}" type="presOf" srcId="{F24CAA86-5B08-DD4A-A5D5-F76BEFEE99D9}" destId="{A3009997-D4D5-5149-ADD5-48A20FB91321}" srcOrd="0" destOrd="0" presId="urn:microsoft.com/office/officeart/2005/8/layout/pList1"/>
    <dgm:cxn modelId="{8CFB33E0-AFF2-2940-832C-0542EAC058C1}" srcId="{F24CAA86-5B08-DD4A-A5D5-F76BEFEE99D9}" destId="{261DCFE9-278E-FB4A-BA88-7CB8557A8CB3}" srcOrd="0" destOrd="0" parTransId="{071577E4-3C20-3C41-9224-593C20D28979}" sibTransId="{53BCFC1D-ED63-0D45-B326-261E98A448C2}"/>
    <dgm:cxn modelId="{9A591DE5-4D00-5146-83F2-663B7409240C}" srcId="{F24CAA86-5B08-DD4A-A5D5-F76BEFEE99D9}" destId="{D1CADB7A-3B9C-404D-BD9E-82F8E8DAD4D4}" srcOrd="2" destOrd="0" parTransId="{D336358E-3AFE-1A44-B012-18A52E846AAA}" sibTransId="{552AA4BA-A17A-EF40-9284-84AB76D0BF43}"/>
    <dgm:cxn modelId="{476270F9-033C-854E-BE20-8EBC9AD7365B}" srcId="{F24CAA86-5B08-DD4A-A5D5-F76BEFEE99D9}" destId="{27FBC1F0-E221-EA49-B6C7-5673BDF93A39}" srcOrd="3" destOrd="0" parTransId="{927D5AE2-EAC8-7A4A-8790-05A12D0ACF52}" sibTransId="{070397D3-6D20-7F4D-86CD-7BECCAE00353}"/>
    <dgm:cxn modelId="{026A7710-A210-F440-9720-56B088FE8F01}" type="presParOf" srcId="{A3009997-D4D5-5149-ADD5-48A20FB91321}" destId="{93071C34-3F6C-7943-AE22-04ECF786A63E}" srcOrd="0" destOrd="0" presId="urn:microsoft.com/office/officeart/2005/8/layout/pList1"/>
    <dgm:cxn modelId="{42FC30FA-8F20-6343-8E60-CAD0E4C8D87C}" type="presParOf" srcId="{93071C34-3F6C-7943-AE22-04ECF786A63E}" destId="{504B879D-7BB4-6A41-950D-35B203D06DC0}" srcOrd="0" destOrd="0" presId="urn:microsoft.com/office/officeart/2005/8/layout/pList1"/>
    <dgm:cxn modelId="{A67E92E2-8504-854A-B46E-C4AAAF2F33F9}" type="presParOf" srcId="{93071C34-3F6C-7943-AE22-04ECF786A63E}" destId="{AAB49519-0A39-0942-9D53-C7AC7C7C91D0}" srcOrd="1" destOrd="0" presId="urn:microsoft.com/office/officeart/2005/8/layout/pList1"/>
    <dgm:cxn modelId="{00FF30F0-5C68-804A-AAF3-1A2CD0334660}" type="presParOf" srcId="{A3009997-D4D5-5149-ADD5-48A20FB91321}" destId="{D0802888-A1A1-874B-BCE7-4B42A7B73AA2}" srcOrd="1" destOrd="0" presId="urn:microsoft.com/office/officeart/2005/8/layout/pList1"/>
    <dgm:cxn modelId="{6D942942-E745-BC4A-904A-9480C60DE75F}" type="presParOf" srcId="{A3009997-D4D5-5149-ADD5-48A20FB91321}" destId="{2BB8D83B-11B2-334A-91BC-4F03EC2C0816}" srcOrd="2" destOrd="0" presId="urn:microsoft.com/office/officeart/2005/8/layout/pList1"/>
    <dgm:cxn modelId="{5B202966-D6C0-DC41-B8BB-D965F57C7A2A}" type="presParOf" srcId="{2BB8D83B-11B2-334A-91BC-4F03EC2C0816}" destId="{30540D32-A086-B141-BB08-B113D5E95D82}" srcOrd="0" destOrd="0" presId="urn:microsoft.com/office/officeart/2005/8/layout/pList1"/>
    <dgm:cxn modelId="{847975EA-CCA5-C045-9ED9-FF662BBEF15D}" type="presParOf" srcId="{2BB8D83B-11B2-334A-91BC-4F03EC2C0816}" destId="{43F0C527-D25F-FB40-9B4B-F9A6F2CE1ABE}" srcOrd="1" destOrd="0" presId="urn:microsoft.com/office/officeart/2005/8/layout/pList1"/>
    <dgm:cxn modelId="{2ACA5F3D-F68C-1349-B4DB-76A4FAF3DA73}" type="presParOf" srcId="{A3009997-D4D5-5149-ADD5-48A20FB91321}" destId="{5A0E787A-9A41-6744-BE29-B5B0CAABED68}" srcOrd="3" destOrd="0" presId="urn:microsoft.com/office/officeart/2005/8/layout/pList1"/>
    <dgm:cxn modelId="{548EFF29-A6BA-624C-8D46-FE086115A976}" type="presParOf" srcId="{A3009997-D4D5-5149-ADD5-48A20FB91321}" destId="{35E94532-1F29-5449-B71D-D26B31397BE6}" srcOrd="4" destOrd="0" presId="urn:microsoft.com/office/officeart/2005/8/layout/pList1"/>
    <dgm:cxn modelId="{9F28B9E1-01FE-5646-B61C-DA4036A4DE05}" type="presParOf" srcId="{35E94532-1F29-5449-B71D-D26B31397BE6}" destId="{5D41DB7C-D06C-E34D-A06D-C7A13CBE0BEB}" srcOrd="0" destOrd="0" presId="urn:microsoft.com/office/officeart/2005/8/layout/pList1"/>
    <dgm:cxn modelId="{873AC5BF-695D-7346-B47F-673BB72020F8}" type="presParOf" srcId="{35E94532-1F29-5449-B71D-D26B31397BE6}" destId="{B9F640E6-F2AE-944E-A4FA-0DC9AFFABF47}" srcOrd="1" destOrd="0" presId="urn:microsoft.com/office/officeart/2005/8/layout/pList1"/>
    <dgm:cxn modelId="{BD411F23-EAE1-814F-93D4-B7F05BD68320}" type="presParOf" srcId="{A3009997-D4D5-5149-ADD5-48A20FB91321}" destId="{4773ADD5-4BB5-B74F-A66A-E13E059DDE62}" srcOrd="5" destOrd="0" presId="urn:microsoft.com/office/officeart/2005/8/layout/pList1"/>
    <dgm:cxn modelId="{34592714-61BD-384E-91D1-99957998718D}" type="presParOf" srcId="{A3009997-D4D5-5149-ADD5-48A20FB91321}" destId="{9AA47CA4-CF0E-BF43-9D12-E5B1B3A1C4B2}" srcOrd="6" destOrd="0" presId="urn:microsoft.com/office/officeart/2005/8/layout/pList1"/>
    <dgm:cxn modelId="{2A0E9AD5-66FA-DC44-8B22-6A07EC5747CF}" type="presParOf" srcId="{9AA47CA4-CF0E-BF43-9D12-E5B1B3A1C4B2}" destId="{96376B1E-8CA6-B040-BBE8-1C48C367F7AE}" srcOrd="0" destOrd="0" presId="urn:microsoft.com/office/officeart/2005/8/layout/pList1"/>
    <dgm:cxn modelId="{C3AFC2D8-C417-A34E-92EE-7A1B63B10E80}" type="presParOf" srcId="{9AA47CA4-CF0E-BF43-9D12-E5B1B3A1C4B2}" destId="{1E2ACF79-8876-D145-A7A5-F4693405CA50}"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B879D-7BB4-6A41-950D-35B203D06DC0}">
      <dsp:nvSpPr>
        <dsp:cNvPr id="0" name=""/>
        <dsp:cNvSpPr/>
      </dsp:nvSpPr>
      <dsp:spPr>
        <a:xfrm>
          <a:off x="1265377" y="455"/>
          <a:ext cx="3620805" cy="2494735"/>
        </a:xfrm>
        <a:prstGeom prst="round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B49519-0A39-0942-9D53-C7AC7C7C91D0}">
      <dsp:nvSpPr>
        <dsp:cNvPr id="0" name=""/>
        <dsp:cNvSpPr/>
      </dsp:nvSpPr>
      <dsp:spPr>
        <a:xfrm>
          <a:off x="1265377" y="2495190"/>
          <a:ext cx="3620805" cy="134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de-DE" sz="2800" kern="1200" dirty="0"/>
            <a:t>Berufskommunikation</a:t>
          </a:r>
        </a:p>
      </dsp:txBody>
      <dsp:txXfrm>
        <a:off x="1265377" y="2495190"/>
        <a:ext cx="3620805" cy="1343319"/>
      </dsp:txXfrm>
    </dsp:sp>
    <dsp:sp modelId="{30540D32-A086-B141-BB08-B113D5E95D82}">
      <dsp:nvSpPr>
        <dsp:cNvPr id="0" name=""/>
        <dsp:cNvSpPr/>
      </dsp:nvSpPr>
      <dsp:spPr>
        <a:xfrm>
          <a:off x="5248415" y="0"/>
          <a:ext cx="3620805" cy="2494735"/>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F0C527-D25F-FB40-9B4B-F9A6F2CE1ABE}">
      <dsp:nvSpPr>
        <dsp:cNvPr id="0" name=""/>
        <dsp:cNvSpPr/>
      </dsp:nvSpPr>
      <dsp:spPr>
        <a:xfrm>
          <a:off x="5248415" y="2495190"/>
          <a:ext cx="3620805" cy="134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de-DE" sz="2800" kern="1200" dirty="0"/>
            <a:t>Verwaltungspraxis</a:t>
          </a:r>
        </a:p>
      </dsp:txBody>
      <dsp:txXfrm>
        <a:off x="5248415" y="2495190"/>
        <a:ext cx="3620805" cy="1343319"/>
      </dsp:txXfrm>
    </dsp:sp>
    <dsp:sp modelId="{5D41DB7C-D06C-E34D-A06D-C7A13CBE0BEB}">
      <dsp:nvSpPr>
        <dsp:cNvPr id="0" name=""/>
        <dsp:cNvSpPr/>
      </dsp:nvSpPr>
      <dsp:spPr>
        <a:xfrm>
          <a:off x="1265377" y="4200590"/>
          <a:ext cx="3620805" cy="2494735"/>
        </a:xfrm>
        <a:prstGeom prst="roundRect">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F640E6-F2AE-944E-A4FA-0DC9AFFABF47}">
      <dsp:nvSpPr>
        <dsp:cNvPr id="0" name=""/>
        <dsp:cNvSpPr/>
      </dsp:nvSpPr>
      <dsp:spPr>
        <a:xfrm>
          <a:off x="1265377" y="6695325"/>
          <a:ext cx="3620805" cy="134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de-DE" sz="2800" kern="1200" dirty="0"/>
            <a:t>Kaufmännisches Denken</a:t>
          </a:r>
        </a:p>
      </dsp:txBody>
      <dsp:txXfrm>
        <a:off x="1265377" y="6695325"/>
        <a:ext cx="3620805" cy="1343319"/>
      </dsp:txXfrm>
    </dsp:sp>
    <dsp:sp modelId="{96376B1E-8CA6-B040-BBE8-1C48C367F7AE}">
      <dsp:nvSpPr>
        <dsp:cNvPr id="0" name=""/>
        <dsp:cNvSpPr/>
      </dsp:nvSpPr>
      <dsp:spPr>
        <a:xfrm>
          <a:off x="5248415" y="4200590"/>
          <a:ext cx="3620805" cy="2494735"/>
        </a:xfrm>
        <a:prstGeom prst="roundRect">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2ACF79-8876-D145-A7A5-F4693405CA50}">
      <dsp:nvSpPr>
        <dsp:cNvPr id="0" name=""/>
        <dsp:cNvSpPr/>
      </dsp:nvSpPr>
      <dsp:spPr>
        <a:xfrm>
          <a:off x="5248415" y="6695325"/>
          <a:ext cx="3620805" cy="134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de-DE" sz="2800" kern="1200" dirty="0"/>
            <a:t>Arbeitswelt &amp; Wirtschaft</a:t>
          </a:r>
        </a:p>
      </dsp:txBody>
      <dsp:txXfrm>
        <a:off x="5248415" y="6695325"/>
        <a:ext cx="3620805" cy="1343319"/>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31BAC6-5985-8041-96F6-FD879AC160C0}" type="datetimeFigureOut">
              <a:rPr lang="de-DE" smtClean="0"/>
              <a:t>15.07.2026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9657C-24F1-CF4A-9532-F3133BE5BD8C}" type="slidenum">
              <a:rPr lang="de-DE" smtClean="0"/>
              <a:t>‹Nr.›</a:t>
            </a:fld>
            <a:endParaRPr lang="de-DE" dirty="0"/>
          </a:p>
        </p:txBody>
      </p:sp>
    </p:spTree>
    <p:extLst>
      <p:ext uri="{BB962C8B-B14F-4D97-AF65-F5344CB8AC3E}">
        <p14:creationId xmlns:p14="http://schemas.microsoft.com/office/powerpoint/2010/main" val="797989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539657C-24F1-CF4A-9532-F3133BE5BD8C}" type="slidenum">
              <a:rPr lang="de-DE" smtClean="0"/>
              <a:t>3</a:t>
            </a:fld>
            <a:endParaRPr lang="de-DE" dirty="0"/>
          </a:p>
        </p:txBody>
      </p:sp>
    </p:spTree>
    <p:extLst>
      <p:ext uri="{BB962C8B-B14F-4D97-AF65-F5344CB8AC3E}">
        <p14:creationId xmlns:p14="http://schemas.microsoft.com/office/powerpoint/2010/main" val="2083154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28.gi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3" y="-34042"/>
            <a:ext cx="18288000" cy="6561191"/>
            <a:chOff x="0" y="0"/>
            <a:chExt cx="24384000" cy="8748255"/>
          </a:xfrm>
        </p:grpSpPr>
        <p:sp>
          <p:nvSpPr>
            <p:cNvPr id="3" name="Freeform 3"/>
            <p:cNvSpPr/>
            <p:nvPr/>
          </p:nvSpPr>
          <p:spPr>
            <a:xfrm>
              <a:off x="0" y="0"/>
              <a:ext cx="24384000" cy="8748268"/>
            </a:xfrm>
            <a:custGeom>
              <a:avLst/>
              <a:gdLst/>
              <a:ahLst/>
              <a:cxnLst/>
              <a:rect l="l" t="t" r="r" b="b"/>
              <a:pathLst>
                <a:path w="24384000" h="8748268">
                  <a:moveTo>
                    <a:pt x="0" y="0"/>
                  </a:moveTo>
                  <a:lnTo>
                    <a:pt x="24384000" y="0"/>
                  </a:lnTo>
                  <a:lnTo>
                    <a:pt x="24384000" y="8748268"/>
                  </a:lnTo>
                  <a:lnTo>
                    <a:pt x="0" y="8748268"/>
                  </a:lnTo>
                  <a:close/>
                </a:path>
              </a:pathLst>
            </a:custGeom>
            <a:solidFill>
              <a:srgbClr val="1560AB"/>
            </a:solidFill>
          </p:spPr>
          <p:txBody>
            <a:bodyPr/>
            <a:lstStyle/>
            <a:p>
              <a:endParaRPr lang="de-DE" dirty="0"/>
            </a:p>
          </p:txBody>
        </p:sp>
      </p:grpSp>
      <p:grpSp>
        <p:nvGrpSpPr>
          <p:cNvPr id="4" name="Group 4"/>
          <p:cNvGrpSpPr/>
          <p:nvPr/>
        </p:nvGrpSpPr>
        <p:grpSpPr>
          <a:xfrm rot="5400000">
            <a:off x="5863076" y="-5897766"/>
            <a:ext cx="6561839" cy="18288000"/>
            <a:chOff x="0" y="0"/>
            <a:chExt cx="8749119" cy="24384000"/>
          </a:xfrm>
        </p:grpSpPr>
        <p:sp>
          <p:nvSpPr>
            <p:cNvPr id="5" name="Freeform 5"/>
            <p:cNvSpPr/>
            <p:nvPr/>
          </p:nvSpPr>
          <p:spPr>
            <a:xfrm>
              <a:off x="0" y="0"/>
              <a:ext cx="8749157" cy="24384000"/>
            </a:xfrm>
            <a:custGeom>
              <a:avLst/>
              <a:gdLst/>
              <a:ahLst/>
              <a:cxnLst/>
              <a:rect l="l" t="t" r="r" b="b"/>
              <a:pathLst>
                <a:path w="8749157" h="24384000">
                  <a:moveTo>
                    <a:pt x="0" y="0"/>
                  </a:moveTo>
                  <a:lnTo>
                    <a:pt x="8749157" y="0"/>
                  </a:lnTo>
                  <a:lnTo>
                    <a:pt x="8749157" y="24384000"/>
                  </a:lnTo>
                  <a:lnTo>
                    <a:pt x="0" y="24384000"/>
                  </a:lnTo>
                  <a:close/>
                </a:path>
              </a:pathLst>
            </a:custGeom>
            <a:solidFill>
              <a:srgbClr val="828688"/>
            </a:solidFill>
          </p:spPr>
          <p:txBody>
            <a:bodyPr/>
            <a:lstStyle/>
            <a:p>
              <a:endParaRPr lang="de-DE" dirty="0"/>
            </a:p>
          </p:txBody>
        </p:sp>
      </p:grpSp>
      <p:grpSp>
        <p:nvGrpSpPr>
          <p:cNvPr id="6" name="Group 6"/>
          <p:cNvGrpSpPr/>
          <p:nvPr/>
        </p:nvGrpSpPr>
        <p:grpSpPr>
          <a:xfrm rot="5400000">
            <a:off x="6205042" y="-5555799"/>
            <a:ext cx="6561191" cy="17604715"/>
            <a:chOff x="0" y="0"/>
            <a:chExt cx="8748255" cy="23472953"/>
          </a:xfrm>
        </p:grpSpPr>
        <p:sp>
          <p:nvSpPr>
            <p:cNvPr id="7" name="Freeform 7"/>
            <p:cNvSpPr/>
            <p:nvPr/>
          </p:nvSpPr>
          <p:spPr>
            <a:xfrm>
              <a:off x="0" y="0"/>
              <a:ext cx="8748268" cy="23472902"/>
            </a:xfrm>
            <a:custGeom>
              <a:avLst/>
              <a:gdLst/>
              <a:ahLst/>
              <a:cxnLst/>
              <a:rect l="l" t="t" r="r" b="b"/>
              <a:pathLst>
                <a:path w="8748268" h="23472902">
                  <a:moveTo>
                    <a:pt x="0" y="0"/>
                  </a:moveTo>
                  <a:lnTo>
                    <a:pt x="8748268" y="0"/>
                  </a:lnTo>
                  <a:lnTo>
                    <a:pt x="8748268" y="23472902"/>
                  </a:lnTo>
                  <a:lnTo>
                    <a:pt x="0" y="23472902"/>
                  </a:lnTo>
                  <a:close/>
                </a:path>
              </a:pathLst>
            </a:custGeom>
            <a:solidFill>
              <a:srgbClr val="CBECE6"/>
            </a:solidFill>
          </p:spPr>
          <p:txBody>
            <a:bodyPr/>
            <a:lstStyle/>
            <a:p>
              <a:endParaRPr lang="de-DE" dirty="0"/>
            </a:p>
          </p:txBody>
        </p:sp>
      </p:grpSp>
      <p:grpSp>
        <p:nvGrpSpPr>
          <p:cNvPr id="8" name="Group 8"/>
          <p:cNvGrpSpPr/>
          <p:nvPr/>
        </p:nvGrpSpPr>
        <p:grpSpPr>
          <a:xfrm>
            <a:off x="-7" y="-34033"/>
            <a:ext cx="12813725" cy="6561191"/>
            <a:chOff x="0" y="0"/>
            <a:chExt cx="17084967" cy="8748255"/>
          </a:xfrm>
        </p:grpSpPr>
        <p:sp>
          <p:nvSpPr>
            <p:cNvPr id="9" name="Freeform 9"/>
            <p:cNvSpPr/>
            <p:nvPr/>
          </p:nvSpPr>
          <p:spPr>
            <a:xfrm>
              <a:off x="0" y="0"/>
              <a:ext cx="17084929" cy="8748268"/>
            </a:xfrm>
            <a:custGeom>
              <a:avLst/>
              <a:gdLst/>
              <a:ahLst/>
              <a:cxnLst/>
              <a:rect l="l" t="t" r="r" b="b"/>
              <a:pathLst>
                <a:path w="17084929" h="8748268">
                  <a:moveTo>
                    <a:pt x="0" y="0"/>
                  </a:moveTo>
                  <a:lnTo>
                    <a:pt x="17084929" y="0"/>
                  </a:lnTo>
                  <a:lnTo>
                    <a:pt x="17084929" y="8748268"/>
                  </a:lnTo>
                  <a:lnTo>
                    <a:pt x="0" y="8748268"/>
                  </a:lnTo>
                  <a:close/>
                </a:path>
              </a:pathLst>
            </a:custGeom>
            <a:solidFill>
              <a:srgbClr val="B0D37D"/>
            </a:solidFill>
          </p:spPr>
          <p:txBody>
            <a:bodyPr/>
            <a:lstStyle/>
            <a:p>
              <a:endParaRPr lang="de-DE" dirty="0"/>
            </a:p>
          </p:txBody>
        </p:sp>
      </p:grpSp>
      <p:grpSp>
        <p:nvGrpSpPr>
          <p:cNvPr id="10" name="Group 10"/>
          <p:cNvGrpSpPr/>
          <p:nvPr/>
        </p:nvGrpSpPr>
        <p:grpSpPr>
          <a:xfrm rot="-9091020">
            <a:off x="8918143" y="-1548079"/>
            <a:ext cx="7485221" cy="6658699"/>
            <a:chOff x="0" y="0"/>
            <a:chExt cx="9980295" cy="8878265"/>
          </a:xfrm>
        </p:grpSpPr>
        <p:sp>
          <p:nvSpPr>
            <p:cNvPr id="11" name="Freeform 11"/>
            <p:cNvSpPr/>
            <p:nvPr/>
          </p:nvSpPr>
          <p:spPr>
            <a:xfrm>
              <a:off x="0" y="0"/>
              <a:ext cx="9980295" cy="8878316"/>
            </a:xfrm>
            <a:custGeom>
              <a:avLst/>
              <a:gdLst/>
              <a:ahLst/>
              <a:cxnLst/>
              <a:rect l="l" t="t" r="r" b="b"/>
              <a:pathLst>
                <a:path w="9980295" h="8878316">
                  <a:moveTo>
                    <a:pt x="9980295" y="4458716"/>
                  </a:moveTo>
                  <a:lnTo>
                    <a:pt x="1834769" y="8878316"/>
                  </a:lnTo>
                  <a:lnTo>
                    <a:pt x="1821688" y="8868537"/>
                  </a:lnTo>
                  <a:cubicBezTo>
                    <a:pt x="709168" y="7950327"/>
                    <a:pt x="0" y="6560820"/>
                    <a:pt x="0" y="5005705"/>
                  </a:cubicBezTo>
                  <a:cubicBezTo>
                    <a:pt x="0" y="2241169"/>
                    <a:pt x="2241169" y="0"/>
                    <a:pt x="5005705" y="0"/>
                  </a:cubicBezTo>
                  <a:cubicBezTo>
                    <a:pt x="7424801" y="0"/>
                    <a:pt x="9443085" y="1715897"/>
                    <a:pt x="9909810" y="3996944"/>
                  </a:cubicBezTo>
                  <a:close/>
                </a:path>
              </a:pathLst>
            </a:custGeom>
            <a:solidFill>
              <a:srgbClr val="95B763"/>
            </a:solidFill>
          </p:spPr>
          <p:txBody>
            <a:bodyPr/>
            <a:lstStyle/>
            <a:p>
              <a:endParaRPr lang="de-DE" dirty="0"/>
            </a:p>
          </p:txBody>
        </p:sp>
      </p:grpSp>
      <p:grpSp>
        <p:nvGrpSpPr>
          <p:cNvPr id="12" name="Group 12"/>
          <p:cNvGrpSpPr/>
          <p:nvPr/>
        </p:nvGrpSpPr>
        <p:grpSpPr>
          <a:xfrm>
            <a:off x="1972237" y="1102662"/>
            <a:ext cx="15080647" cy="4392705"/>
            <a:chOff x="0" y="0"/>
            <a:chExt cx="20107529" cy="5856940"/>
          </a:xfrm>
        </p:grpSpPr>
        <p:sp>
          <p:nvSpPr>
            <p:cNvPr id="13" name="Freeform 13"/>
            <p:cNvSpPr/>
            <p:nvPr/>
          </p:nvSpPr>
          <p:spPr>
            <a:xfrm>
              <a:off x="0" y="0"/>
              <a:ext cx="20107526" cy="5856940"/>
            </a:xfrm>
            <a:custGeom>
              <a:avLst/>
              <a:gdLst/>
              <a:ahLst/>
              <a:cxnLst/>
              <a:rect l="l" t="t" r="r" b="b"/>
              <a:pathLst>
                <a:path w="20107526" h="5856940">
                  <a:moveTo>
                    <a:pt x="0" y="0"/>
                  </a:moveTo>
                  <a:lnTo>
                    <a:pt x="20107526" y="0"/>
                  </a:lnTo>
                  <a:lnTo>
                    <a:pt x="20107526" y="5856940"/>
                  </a:lnTo>
                  <a:lnTo>
                    <a:pt x="0" y="5856940"/>
                  </a:lnTo>
                  <a:close/>
                </a:path>
              </a:pathLst>
            </a:custGeom>
            <a:blipFill>
              <a:blip r:embed="rId2">
                <a:alphaModFix amt="0"/>
              </a:blip>
              <a:stretch>
                <a:fillRect t="-16894" b="-16894"/>
              </a:stretch>
            </a:blipFill>
          </p:spPr>
          <p:txBody>
            <a:bodyPr/>
            <a:lstStyle/>
            <a:p>
              <a:endParaRPr lang="de-DE" dirty="0"/>
            </a:p>
          </p:txBody>
        </p:sp>
        <p:sp>
          <p:nvSpPr>
            <p:cNvPr id="14" name="TextBox 14"/>
            <p:cNvSpPr txBox="1"/>
            <p:nvPr/>
          </p:nvSpPr>
          <p:spPr>
            <a:xfrm>
              <a:off x="0" y="85727"/>
              <a:ext cx="20107529" cy="3917624"/>
            </a:xfrm>
            <a:prstGeom prst="rect">
              <a:avLst/>
            </a:prstGeom>
          </p:spPr>
          <p:txBody>
            <a:bodyPr lIns="0" tIns="0" rIns="0" bIns="0" rtlCol="0" anchor="b"/>
            <a:lstStyle/>
            <a:p>
              <a:pPr algn="l">
                <a:lnSpc>
                  <a:spcPts val="7776"/>
                </a:lnSpc>
              </a:pPr>
              <a:r>
                <a:rPr lang="en-US" sz="7200" spc="-43" dirty="0">
                  <a:solidFill>
                    <a:srgbClr val="1560AB"/>
                  </a:solidFill>
                  <a:latin typeface="+mj-lt"/>
                  <a:ea typeface="TT Rounds Condensed"/>
                  <a:cs typeface="TT Rounds Condensed"/>
                  <a:sym typeface="TT Rounds Condensed"/>
                </a:rPr>
                <a:t>Willkommen zur Infoveranstaltung am BildungsWerk in Kreuzberg</a:t>
              </a:r>
            </a:p>
          </p:txBody>
        </p:sp>
      </p:grpSp>
      <p:grpSp>
        <p:nvGrpSpPr>
          <p:cNvPr id="15" name="Group 15"/>
          <p:cNvGrpSpPr/>
          <p:nvPr/>
        </p:nvGrpSpPr>
        <p:grpSpPr>
          <a:xfrm>
            <a:off x="1253052" y="6896101"/>
            <a:ext cx="15781902" cy="2597524"/>
            <a:chOff x="-1030630" y="-546848"/>
            <a:chExt cx="21042534" cy="3463364"/>
          </a:xfrm>
        </p:grpSpPr>
        <p:sp>
          <p:nvSpPr>
            <p:cNvPr id="16" name="Freeform 16"/>
            <p:cNvSpPr/>
            <p:nvPr/>
          </p:nvSpPr>
          <p:spPr>
            <a:xfrm>
              <a:off x="-1030630" y="13650"/>
              <a:ext cx="21042534" cy="2902866"/>
            </a:xfrm>
            <a:custGeom>
              <a:avLst/>
              <a:gdLst/>
              <a:ahLst/>
              <a:cxnLst/>
              <a:rect l="l" t="t" r="r" b="b"/>
              <a:pathLst>
                <a:path w="20011903" h="2916516">
                  <a:moveTo>
                    <a:pt x="0" y="0"/>
                  </a:moveTo>
                  <a:lnTo>
                    <a:pt x="20011903" y="0"/>
                  </a:lnTo>
                  <a:lnTo>
                    <a:pt x="20011903" y="2916516"/>
                  </a:lnTo>
                  <a:lnTo>
                    <a:pt x="0" y="2916516"/>
                  </a:lnTo>
                  <a:close/>
                </a:path>
              </a:pathLst>
            </a:custGeom>
            <a:blipFill>
              <a:blip r:embed="rId2">
                <a:alphaModFix amt="0"/>
              </a:blip>
              <a:stretch>
                <a:fillRect t="-83698" b="-83698"/>
              </a:stretch>
            </a:blipFill>
          </p:spPr>
          <p:txBody>
            <a:bodyPr/>
            <a:lstStyle/>
            <a:p>
              <a:endParaRPr lang="de-DE" dirty="0"/>
            </a:p>
          </p:txBody>
        </p:sp>
        <p:sp>
          <p:nvSpPr>
            <p:cNvPr id="17" name="TextBox 17"/>
            <p:cNvSpPr txBox="1"/>
            <p:nvPr/>
          </p:nvSpPr>
          <p:spPr>
            <a:xfrm>
              <a:off x="-71717" y="-546848"/>
              <a:ext cx="20083615" cy="2133925"/>
            </a:xfrm>
            <a:prstGeom prst="rect">
              <a:avLst/>
            </a:prstGeom>
          </p:spPr>
          <p:txBody>
            <a:bodyPr lIns="0" tIns="0" rIns="0" bIns="0" rtlCol="0" anchor="ctr"/>
            <a:lstStyle/>
            <a:p>
              <a:pPr algn="l">
                <a:lnSpc>
                  <a:spcPts val="3888"/>
                </a:lnSpc>
              </a:pPr>
              <a:r>
                <a:rPr lang="en-US" sz="3600" dirty="0">
                  <a:solidFill>
                    <a:srgbClr val="1560AB"/>
                  </a:solidFill>
                  <a:latin typeface="Calibri (MS)"/>
                  <a:ea typeface="Calibri (MS)"/>
                  <a:cs typeface="Calibri (MS)"/>
                  <a:sym typeface="Calibri (MS)"/>
                </a:rPr>
                <a:t>Vorbereitungs- und Aufbaulehrgang in </a:t>
              </a:r>
              <a:r>
                <a:rPr lang="en-US" sz="3600" dirty="0" err="1">
                  <a:solidFill>
                    <a:srgbClr val="1560AB"/>
                  </a:solidFill>
                  <a:latin typeface="Calibri (MS)"/>
                  <a:ea typeface="Calibri (MS)"/>
                  <a:cs typeface="Calibri (MS)"/>
                  <a:sym typeface="Calibri (MS)"/>
                </a:rPr>
                <a:t>Büro</a:t>
              </a:r>
              <a:r>
                <a:rPr lang="en-US" sz="3600" dirty="0">
                  <a:solidFill>
                    <a:srgbClr val="1560AB"/>
                  </a:solidFill>
                  <a:latin typeface="Calibri (MS)"/>
                  <a:ea typeface="Calibri (MS)"/>
                  <a:cs typeface="Calibri (MS)"/>
                  <a:sym typeface="Calibri (MS)"/>
                </a:rPr>
                <a:t>- und </a:t>
              </a:r>
              <a:r>
                <a:rPr lang="en-US" sz="3600" dirty="0" err="1">
                  <a:solidFill>
                    <a:srgbClr val="1560AB"/>
                  </a:solidFill>
                  <a:latin typeface="Calibri (MS)"/>
                  <a:ea typeface="Calibri (MS)"/>
                  <a:cs typeface="Calibri (MS)"/>
                  <a:sym typeface="Calibri (MS)"/>
                </a:rPr>
                <a:t>Verwaltungsberufen</a:t>
              </a:r>
              <a:r>
                <a:rPr lang="en-US" sz="3600" dirty="0">
                  <a:solidFill>
                    <a:srgbClr val="1560AB"/>
                  </a:solidFill>
                  <a:latin typeface="Calibri (MS)"/>
                  <a:ea typeface="Calibri (MS)"/>
                  <a:cs typeface="Calibri (MS)"/>
                  <a:sym typeface="Calibri (MS)"/>
                </a:rPr>
                <a:t> für die Berliner </a:t>
              </a:r>
              <a:r>
                <a:rPr lang="en-US" sz="3600" dirty="0" err="1">
                  <a:solidFill>
                    <a:srgbClr val="1560AB"/>
                  </a:solidFill>
                  <a:latin typeface="Calibri (MS)"/>
                  <a:ea typeface="Calibri (MS)"/>
                  <a:cs typeface="Calibri (MS)"/>
                  <a:sym typeface="Calibri (MS)"/>
                </a:rPr>
                <a:t>Wirtschaft</a:t>
              </a:r>
              <a:endParaRPr lang="en-US" sz="3600" dirty="0">
                <a:solidFill>
                  <a:srgbClr val="1560AB"/>
                </a:solidFill>
                <a:latin typeface="Calibri (MS)"/>
                <a:ea typeface="Calibri (MS)"/>
                <a:cs typeface="Calibri (MS)"/>
                <a:sym typeface="Calibri (MS)"/>
              </a:endParaRPr>
            </a:p>
          </p:txBody>
        </p:sp>
      </p:grpSp>
      <p:pic>
        <p:nvPicPr>
          <p:cNvPr id="19" name="Grafik 18" descr="Ein Bild, das Text, Schrift, weiß, Logo enthält.&#10;&#10;Automatisch generierte Beschreibung">
            <a:extLst>
              <a:ext uri="{FF2B5EF4-FFF2-40B4-BE49-F238E27FC236}">
                <a16:creationId xmlns:a16="http://schemas.microsoft.com/office/drawing/2014/main" id="{B7AC6313-640D-A8EE-A30C-538538B1D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29049" y="9285870"/>
            <a:ext cx="3058951" cy="1024826"/>
          </a:xfrm>
          <a:prstGeom prst="rect">
            <a:avLst/>
          </a:prstGeom>
        </p:spPr>
      </p:pic>
      <p:pic>
        <p:nvPicPr>
          <p:cNvPr id="25" name="Grafik 24" descr="Ein Bild, das Farbigkeit, Screenshot, Rechteck, Türkis enthält.&#10;&#10;Automatisch generierte Beschreibung">
            <a:extLst>
              <a:ext uri="{FF2B5EF4-FFF2-40B4-BE49-F238E27FC236}">
                <a16:creationId xmlns:a16="http://schemas.microsoft.com/office/drawing/2014/main" id="{6B9ABE6E-B9C9-8AB8-B11D-928EBEAEA0C4}"/>
              </a:ext>
            </a:extLst>
          </p:cNvPr>
          <p:cNvPicPr>
            <a:picLocks noChangeAspect="1"/>
          </p:cNvPicPr>
          <p:nvPr/>
        </p:nvPicPr>
        <p:blipFill rotWithShape="1">
          <a:blip r:embed="rId4">
            <a:extLst>
              <a:ext uri="{28A0092B-C50C-407E-A947-70E740481C1C}">
                <a14:useLocalDpi xmlns:a14="http://schemas.microsoft.com/office/drawing/2010/main" val="0"/>
              </a:ext>
            </a:extLst>
          </a:blip>
          <a:srcRect l="1772" b="3082"/>
          <a:stretch/>
        </p:blipFill>
        <p:spPr>
          <a:xfrm flipV="1">
            <a:off x="1235116" y="4275884"/>
            <a:ext cx="15921761" cy="1675458"/>
          </a:xfrm>
          <a:prstGeom prst="rect">
            <a:avLst/>
          </a:prstGeom>
        </p:spPr>
      </p:pic>
      <p:sp>
        <p:nvSpPr>
          <p:cNvPr id="28" name="Textfeld 27">
            <a:extLst>
              <a:ext uri="{FF2B5EF4-FFF2-40B4-BE49-F238E27FC236}">
                <a16:creationId xmlns:a16="http://schemas.microsoft.com/office/drawing/2014/main" id="{1112DB30-6467-E16D-407E-DB6DAECD9A1C}"/>
              </a:ext>
            </a:extLst>
          </p:cNvPr>
          <p:cNvSpPr txBox="1"/>
          <p:nvPr/>
        </p:nvSpPr>
        <p:spPr>
          <a:xfrm>
            <a:off x="6406841" y="4068337"/>
            <a:ext cx="7994959" cy="1015663"/>
          </a:xfrm>
          <a:prstGeom prst="rect">
            <a:avLst/>
          </a:prstGeom>
          <a:noFill/>
        </p:spPr>
        <p:txBody>
          <a:bodyPr wrap="square" rtlCol="0">
            <a:spAutoFit/>
          </a:bodyPr>
          <a:lstStyle/>
          <a:p>
            <a:r>
              <a:rPr lang="de-DE" sz="6000" dirty="0">
                <a:solidFill>
                  <a:schemeClr val="bg1"/>
                </a:solidFill>
              </a:rPr>
              <a:t>Fit f</a:t>
            </a:r>
            <a:r>
              <a:rPr lang="en-US" sz="6000" dirty="0" err="1">
                <a:solidFill>
                  <a:schemeClr val="bg1"/>
                </a:solidFill>
                <a:latin typeface="Calibri (MS)"/>
                <a:ea typeface="Calibri (MS)"/>
                <a:cs typeface="Calibri (MS)"/>
                <a:sym typeface="Calibri (MS)"/>
              </a:rPr>
              <a:t>ü</a:t>
            </a:r>
            <a:r>
              <a:rPr lang="de-DE" sz="6000" dirty="0" err="1">
                <a:solidFill>
                  <a:schemeClr val="bg1"/>
                </a:solidFill>
              </a:rPr>
              <a:t>r</a:t>
            </a:r>
            <a:r>
              <a:rPr lang="de-DE" sz="6000" dirty="0">
                <a:solidFill>
                  <a:schemeClr val="bg1"/>
                </a:solidFill>
              </a:rPr>
              <a:t> die Verwaltung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CC1DC64-79DB-4D41-EF5B-04D370CD403B}"/>
              </a:ext>
            </a:extLst>
          </p:cNvPr>
          <p:cNvSpPr txBox="1"/>
          <p:nvPr/>
        </p:nvSpPr>
        <p:spPr>
          <a:xfrm>
            <a:off x="6535479" y="1333500"/>
            <a:ext cx="12192000" cy="925894"/>
          </a:xfrm>
          <a:prstGeom prst="rect">
            <a:avLst/>
          </a:prstGeom>
          <a:noFill/>
        </p:spPr>
        <p:txBody>
          <a:bodyPr wrap="square">
            <a:spAutoFit/>
          </a:bodyPr>
          <a:lstStyle/>
          <a:p>
            <a:pPr algn="l">
              <a:lnSpc>
                <a:spcPts val="6480"/>
              </a:lnSpc>
            </a:pPr>
            <a:r>
              <a:rPr lang="en-US" sz="6000" spc="-36" dirty="0" err="1">
                <a:solidFill>
                  <a:schemeClr val="bg1">
                    <a:lumMod val="50000"/>
                  </a:schemeClr>
                </a:solidFill>
                <a:latin typeface="+mj-lt"/>
                <a:ea typeface="TT Rounds Condensed"/>
                <a:cs typeface="TT Rounds Condensed"/>
                <a:sym typeface="TT Rounds Condensed"/>
              </a:rPr>
              <a:t>Wöchentliche</a:t>
            </a:r>
            <a:r>
              <a:rPr lang="en-US" sz="6000" spc="-36" dirty="0">
                <a:solidFill>
                  <a:schemeClr val="bg1">
                    <a:lumMod val="50000"/>
                  </a:schemeClr>
                </a:solidFill>
                <a:latin typeface="+mj-lt"/>
                <a:ea typeface="TT Rounds Condensed"/>
                <a:cs typeface="TT Rounds Condensed"/>
                <a:sym typeface="TT Rounds Condensed"/>
              </a:rPr>
              <a:t> </a:t>
            </a:r>
            <a:r>
              <a:rPr lang="en-US" sz="6000" spc="-36" dirty="0" err="1">
                <a:solidFill>
                  <a:schemeClr val="bg1">
                    <a:lumMod val="50000"/>
                  </a:schemeClr>
                </a:solidFill>
                <a:latin typeface="+mj-lt"/>
                <a:ea typeface="TT Rounds Condensed"/>
                <a:cs typeface="TT Rounds Condensed"/>
                <a:sym typeface="TT Rounds Condensed"/>
              </a:rPr>
              <a:t>Aufteilung</a:t>
            </a:r>
            <a:r>
              <a:rPr lang="en-US" sz="6000" spc="-36" dirty="0">
                <a:solidFill>
                  <a:schemeClr val="bg1">
                    <a:lumMod val="50000"/>
                  </a:schemeClr>
                </a:solidFill>
                <a:latin typeface="+mj-lt"/>
                <a:ea typeface="TT Rounds Condensed"/>
                <a:cs typeface="TT Rounds Condensed"/>
                <a:sym typeface="TT Rounds Condensed"/>
              </a:rPr>
              <a:t> der Module</a:t>
            </a:r>
          </a:p>
        </p:txBody>
      </p:sp>
      <p:graphicFrame>
        <p:nvGraphicFramePr>
          <p:cNvPr id="4" name="Tabelle 3">
            <a:extLst>
              <a:ext uri="{FF2B5EF4-FFF2-40B4-BE49-F238E27FC236}">
                <a16:creationId xmlns:a16="http://schemas.microsoft.com/office/drawing/2014/main" id="{A0DB4865-D773-75FD-950B-6970441BCD41}"/>
              </a:ext>
            </a:extLst>
          </p:cNvPr>
          <p:cNvGraphicFramePr>
            <a:graphicFrameLocks noGrp="1"/>
          </p:cNvGraphicFramePr>
          <p:nvPr>
            <p:extLst>
              <p:ext uri="{D42A27DB-BD31-4B8C-83A1-F6EECF244321}">
                <p14:modId xmlns:p14="http://schemas.microsoft.com/office/powerpoint/2010/main" val="1488911764"/>
              </p:ext>
            </p:extLst>
          </p:nvPr>
        </p:nvGraphicFramePr>
        <p:xfrm>
          <a:off x="6629400" y="2857500"/>
          <a:ext cx="11277600" cy="6572248"/>
        </p:xfrm>
        <a:graphic>
          <a:graphicData uri="http://schemas.openxmlformats.org/drawingml/2006/table">
            <a:tbl>
              <a:tblPr/>
              <a:tblGrid>
                <a:gridCol w="1380844">
                  <a:extLst>
                    <a:ext uri="{9D8B030D-6E8A-4147-A177-3AD203B41FA5}">
                      <a16:colId xmlns:a16="http://schemas.microsoft.com/office/drawing/2014/main" val="4003110010"/>
                    </a:ext>
                  </a:extLst>
                </a:gridCol>
                <a:gridCol w="3217004">
                  <a:extLst>
                    <a:ext uri="{9D8B030D-6E8A-4147-A177-3AD203B41FA5}">
                      <a16:colId xmlns:a16="http://schemas.microsoft.com/office/drawing/2014/main" val="3325701379"/>
                    </a:ext>
                  </a:extLst>
                </a:gridCol>
                <a:gridCol w="3105303">
                  <a:extLst>
                    <a:ext uri="{9D8B030D-6E8A-4147-A177-3AD203B41FA5}">
                      <a16:colId xmlns:a16="http://schemas.microsoft.com/office/drawing/2014/main" val="3521933463"/>
                    </a:ext>
                  </a:extLst>
                </a:gridCol>
                <a:gridCol w="2971261">
                  <a:extLst>
                    <a:ext uri="{9D8B030D-6E8A-4147-A177-3AD203B41FA5}">
                      <a16:colId xmlns:a16="http://schemas.microsoft.com/office/drawing/2014/main" val="566983356"/>
                    </a:ext>
                  </a:extLst>
                </a:gridCol>
                <a:gridCol w="603188">
                  <a:extLst>
                    <a:ext uri="{9D8B030D-6E8A-4147-A177-3AD203B41FA5}">
                      <a16:colId xmlns:a16="http://schemas.microsoft.com/office/drawing/2014/main" val="2136136443"/>
                    </a:ext>
                  </a:extLst>
                </a:gridCol>
              </a:tblGrid>
              <a:tr h="852788">
                <a:tc>
                  <a:txBody>
                    <a:bodyPr/>
                    <a:lstStyle/>
                    <a:p>
                      <a:pPr algn="l">
                        <a:lnSpc>
                          <a:spcPts val="2160"/>
                        </a:lnSpc>
                        <a:defRPr/>
                      </a:pPr>
                      <a:r>
                        <a:rPr lang="en-US" sz="1800" b="1" dirty="0">
                          <a:solidFill>
                            <a:srgbClr val="1560AB"/>
                          </a:solidFill>
                          <a:latin typeface="Arial Bold"/>
                          <a:ea typeface="Arial Bold"/>
                          <a:cs typeface="Arial Bold"/>
                          <a:sym typeface="Arial Bold"/>
                        </a:rPr>
                        <a:t>Tag</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b="1" dirty="0">
                          <a:solidFill>
                            <a:srgbClr val="1560AB"/>
                          </a:solidFill>
                          <a:latin typeface="Arial Bold"/>
                          <a:ea typeface="Arial Bold"/>
                          <a:cs typeface="Arial Bold"/>
                          <a:sym typeface="Arial Bold"/>
                        </a:rPr>
                        <a:t>Block 1</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b="1" dirty="0">
                          <a:solidFill>
                            <a:srgbClr val="1560AB"/>
                          </a:solidFill>
                          <a:latin typeface="Arial Bold"/>
                          <a:ea typeface="Arial Bold"/>
                          <a:cs typeface="Arial Bold"/>
                          <a:sym typeface="Arial Bold"/>
                        </a:rPr>
                        <a:t>Block 2</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b="1" dirty="0">
                          <a:solidFill>
                            <a:srgbClr val="1560AB"/>
                          </a:solidFill>
                          <a:latin typeface="Arial Bold"/>
                          <a:ea typeface="Arial Bold"/>
                          <a:cs typeface="Arial Bold"/>
                          <a:sym typeface="Arial Bold"/>
                        </a:rPr>
                        <a:t>Block 3</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1679"/>
                        </a:lnSpc>
                        <a:defRPr/>
                      </a:pP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extLst>
                  <a:ext uri="{0D108BD9-81ED-4DB2-BD59-A6C34878D82A}">
                    <a16:rowId xmlns:a16="http://schemas.microsoft.com/office/drawing/2014/main" val="1114825346"/>
                  </a:ext>
                </a:extLst>
              </a:tr>
              <a:tr h="1429865">
                <a:tc>
                  <a:txBody>
                    <a:bodyPr/>
                    <a:lstStyle/>
                    <a:p>
                      <a:pPr algn="l">
                        <a:lnSpc>
                          <a:spcPts val="2160"/>
                        </a:lnSpc>
                        <a:defRPr/>
                      </a:pPr>
                      <a:r>
                        <a:rPr lang="en-US" sz="1800" b="1" dirty="0">
                          <a:solidFill>
                            <a:srgbClr val="1560AB"/>
                          </a:solidFill>
                          <a:latin typeface="Arial Bold"/>
                          <a:ea typeface="Arial Bold"/>
                          <a:cs typeface="Arial Bold"/>
                          <a:sym typeface="Arial Bold"/>
                        </a:rPr>
                        <a:t>Tag 1</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Berufskommunikation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Verwaltungspraxis</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Arbeitswelt &amp; Wirtschaft</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1679"/>
                        </a:lnSpc>
                        <a:defRPr/>
                      </a:pP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extLst>
                  <a:ext uri="{0D108BD9-81ED-4DB2-BD59-A6C34878D82A}">
                    <a16:rowId xmlns:a16="http://schemas.microsoft.com/office/drawing/2014/main" val="326667211"/>
                  </a:ext>
                </a:extLst>
              </a:tr>
              <a:tr h="1429865">
                <a:tc>
                  <a:txBody>
                    <a:bodyPr/>
                    <a:lstStyle/>
                    <a:p>
                      <a:pPr algn="l">
                        <a:lnSpc>
                          <a:spcPts val="2160"/>
                        </a:lnSpc>
                        <a:defRPr/>
                      </a:pPr>
                      <a:r>
                        <a:rPr lang="en-US" sz="1800" b="1" dirty="0">
                          <a:solidFill>
                            <a:srgbClr val="1560AB"/>
                          </a:solidFill>
                          <a:latin typeface="Arial Bold"/>
                          <a:ea typeface="Arial Bold"/>
                          <a:cs typeface="Arial Bold"/>
                          <a:sym typeface="Arial Bold"/>
                        </a:rPr>
                        <a:t>Tag 2</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err="1">
                          <a:solidFill>
                            <a:srgbClr val="1560AB"/>
                          </a:solidFill>
                          <a:latin typeface="Arial"/>
                          <a:ea typeface="Arial"/>
                          <a:cs typeface="Arial"/>
                          <a:sym typeface="Arial"/>
                        </a:rPr>
                        <a:t>Berufskommunikation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Verwaltungspraxis</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Arbeitswelt &amp; Wirtschaft</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1679"/>
                        </a:lnSpc>
                        <a:defRPr/>
                      </a:pP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extLst>
                  <a:ext uri="{0D108BD9-81ED-4DB2-BD59-A6C34878D82A}">
                    <a16:rowId xmlns:a16="http://schemas.microsoft.com/office/drawing/2014/main" val="822349272"/>
                  </a:ext>
                </a:extLst>
              </a:tr>
              <a:tr h="1429865">
                <a:tc>
                  <a:txBody>
                    <a:bodyPr/>
                    <a:lstStyle/>
                    <a:p>
                      <a:pPr algn="l">
                        <a:lnSpc>
                          <a:spcPts val="2160"/>
                        </a:lnSpc>
                        <a:defRPr/>
                      </a:pPr>
                      <a:r>
                        <a:rPr lang="en-US" sz="1800" b="1" dirty="0">
                          <a:solidFill>
                            <a:srgbClr val="1560AB"/>
                          </a:solidFill>
                          <a:latin typeface="Arial Bold"/>
                          <a:ea typeface="Arial Bold"/>
                          <a:cs typeface="Arial Bold"/>
                          <a:sym typeface="Arial Bold"/>
                        </a:rPr>
                        <a:t>Tag 3</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err="1">
                          <a:solidFill>
                            <a:srgbClr val="1560AB"/>
                          </a:solidFill>
                          <a:latin typeface="Arial"/>
                          <a:cs typeface="Arial"/>
                          <a:sym typeface="Arial"/>
                        </a:rPr>
                        <a:t>Verwaltungspraxis</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Berufskommunikation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Kaufmännisches Denken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1679"/>
                        </a:lnSpc>
                        <a:defRPr/>
                      </a:pP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extLst>
                  <a:ext uri="{0D108BD9-81ED-4DB2-BD59-A6C34878D82A}">
                    <a16:rowId xmlns:a16="http://schemas.microsoft.com/office/drawing/2014/main" val="451624425"/>
                  </a:ext>
                </a:extLst>
              </a:tr>
              <a:tr h="1429865">
                <a:tc>
                  <a:txBody>
                    <a:bodyPr/>
                    <a:lstStyle/>
                    <a:p>
                      <a:pPr algn="l">
                        <a:lnSpc>
                          <a:spcPts val="2160"/>
                        </a:lnSpc>
                        <a:defRPr/>
                      </a:pPr>
                      <a:r>
                        <a:rPr lang="en-US" sz="1800" b="1" dirty="0">
                          <a:solidFill>
                            <a:srgbClr val="1560AB"/>
                          </a:solidFill>
                          <a:latin typeface="Arial Bold"/>
                          <a:ea typeface="Arial Bold"/>
                          <a:cs typeface="Arial Bold"/>
                          <a:sym typeface="Arial Bold"/>
                        </a:rPr>
                        <a:t>Tag 4</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Berufskommunikation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Kaufmännisches Denken</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2160"/>
                        </a:lnSpc>
                        <a:defRPr/>
                      </a:pPr>
                      <a:r>
                        <a:rPr lang="en-US" sz="1800" dirty="0">
                          <a:solidFill>
                            <a:srgbClr val="1560AB"/>
                          </a:solidFill>
                          <a:latin typeface="Arial"/>
                          <a:ea typeface="Arial"/>
                          <a:cs typeface="Arial"/>
                          <a:sym typeface="Arial"/>
                        </a:rPr>
                        <a:t>Arbeitswelt &amp; Wirtschaft</a:t>
                      </a: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tc>
                  <a:txBody>
                    <a:bodyPr/>
                    <a:lstStyle/>
                    <a:p>
                      <a:pPr algn="l">
                        <a:lnSpc>
                          <a:spcPts val="1679"/>
                        </a:lnSpc>
                        <a:defRPr/>
                      </a:pPr>
                      <a:endParaRPr lang="en-US" sz="1100" dirty="0"/>
                    </a:p>
                  </a:txBody>
                  <a:tcPr marL="31982" marR="31982" marT="31982" marB="31982" anchor="ctr">
                    <a:lnL w="4762" cap="flat" cmpd="sng" algn="ctr">
                      <a:solidFill>
                        <a:srgbClr val="1560AB"/>
                      </a:solidFill>
                      <a:prstDash val="solid"/>
                      <a:round/>
                      <a:headEnd type="none" w="med" len="med"/>
                      <a:tailEnd type="none" w="med" len="med"/>
                    </a:lnL>
                    <a:lnR w="4762" cap="flat" cmpd="sng" algn="ctr">
                      <a:solidFill>
                        <a:srgbClr val="1560AB"/>
                      </a:solidFill>
                      <a:prstDash val="solid"/>
                      <a:round/>
                      <a:headEnd type="none" w="med" len="med"/>
                      <a:tailEnd type="none" w="med" len="med"/>
                    </a:lnR>
                    <a:lnT w="4762" cap="flat" cmpd="sng" algn="ctr">
                      <a:solidFill>
                        <a:srgbClr val="1560AB"/>
                      </a:solidFill>
                      <a:prstDash val="solid"/>
                      <a:round/>
                      <a:headEnd type="none" w="med" len="med"/>
                      <a:tailEnd type="none" w="med" len="med"/>
                    </a:lnT>
                    <a:lnB w="4762" cap="flat" cmpd="sng" algn="ctr">
                      <a:solidFill>
                        <a:srgbClr val="1560AB"/>
                      </a:solidFill>
                      <a:prstDash val="solid"/>
                      <a:round/>
                      <a:headEnd type="none" w="med" len="med"/>
                      <a:tailEnd type="none" w="med" len="med"/>
                    </a:lnB>
                  </a:tcPr>
                </a:tc>
                <a:extLst>
                  <a:ext uri="{0D108BD9-81ED-4DB2-BD59-A6C34878D82A}">
                    <a16:rowId xmlns:a16="http://schemas.microsoft.com/office/drawing/2014/main" val="1491016446"/>
                  </a:ext>
                </a:extLst>
              </a:tr>
            </a:tbl>
          </a:graphicData>
        </a:graphic>
      </p:graphicFrame>
      <p:grpSp>
        <p:nvGrpSpPr>
          <p:cNvPr id="5" name="Group 8">
            <a:extLst>
              <a:ext uri="{FF2B5EF4-FFF2-40B4-BE49-F238E27FC236}">
                <a16:creationId xmlns:a16="http://schemas.microsoft.com/office/drawing/2014/main" id="{AD98392F-5A3F-FFAE-8344-969634D19332}"/>
              </a:ext>
            </a:extLst>
          </p:cNvPr>
          <p:cNvGrpSpPr/>
          <p:nvPr/>
        </p:nvGrpSpPr>
        <p:grpSpPr>
          <a:xfrm>
            <a:off x="1383859" y="3404787"/>
            <a:ext cx="2573055" cy="1166811"/>
            <a:chOff x="0" y="0"/>
            <a:chExt cx="3430740" cy="1555748"/>
          </a:xfrm>
        </p:grpSpPr>
        <p:sp>
          <p:nvSpPr>
            <p:cNvPr id="6" name="Freeform 9">
              <a:extLst>
                <a:ext uri="{FF2B5EF4-FFF2-40B4-BE49-F238E27FC236}">
                  <a16:creationId xmlns:a16="http://schemas.microsoft.com/office/drawing/2014/main" id="{E5EE3C50-BAE0-7644-993B-9B1026FDD78C}"/>
                </a:ext>
              </a:extLst>
            </p:cNvPr>
            <p:cNvSpPr/>
            <p:nvPr/>
          </p:nvSpPr>
          <p:spPr>
            <a:xfrm>
              <a:off x="0" y="0"/>
              <a:ext cx="3430738" cy="1555746"/>
            </a:xfrm>
            <a:custGeom>
              <a:avLst/>
              <a:gdLst/>
              <a:ahLst/>
              <a:cxnLst/>
              <a:rect l="l" t="t" r="r" b="b"/>
              <a:pathLst>
                <a:path w="3430738" h="1555746">
                  <a:moveTo>
                    <a:pt x="0" y="0"/>
                  </a:moveTo>
                  <a:lnTo>
                    <a:pt x="3430738" y="0"/>
                  </a:lnTo>
                  <a:lnTo>
                    <a:pt x="3430738" y="1555746"/>
                  </a:lnTo>
                  <a:lnTo>
                    <a:pt x="0" y="1555746"/>
                  </a:lnTo>
                  <a:close/>
                </a:path>
              </a:pathLst>
            </a:custGeom>
            <a:blipFill>
              <a:blip r:embed="rId2">
                <a:alphaModFix amt="0"/>
              </a:blip>
              <a:stretch>
                <a:fillRect l="-8182" r="-8182"/>
              </a:stretch>
            </a:blipFill>
          </p:spPr>
          <p:txBody>
            <a:bodyPr/>
            <a:lstStyle/>
            <a:p>
              <a:endParaRPr lang="de-DE" dirty="0"/>
            </a:p>
          </p:txBody>
        </p:sp>
        <p:sp>
          <p:nvSpPr>
            <p:cNvPr id="7" name="TextBox 10">
              <a:extLst>
                <a:ext uri="{FF2B5EF4-FFF2-40B4-BE49-F238E27FC236}">
                  <a16:creationId xmlns:a16="http://schemas.microsoft.com/office/drawing/2014/main" id="{AC7425B2-4F3B-BA66-D992-DC7D09F2EFD0}"/>
                </a:ext>
              </a:extLst>
            </p:cNvPr>
            <p:cNvSpPr txBox="1"/>
            <p:nvPr/>
          </p:nvSpPr>
          <p:spPr>
            <a:xfrm>
              <a:off x="0" y="-19050"/>
              <a:ext cx="3430740" cy="1574798"/>
            </a:xfrm>
            <a:prstGeom prst="rect">
              <a:avLst/>
            </a:prstGeom>
          </p:spPr>
          <p:txBody>
            <a:bodyPr lIns="0" tIns="0" rIns="0" bIns="0" rtlCol="0" anchor="ctr"/>
            <a:lstStyle/>
            <a:p>
              <a:pPr algn="ctr">
                <a:lnSpc>
                  <a:spcPts val="2268"/>
                </a:lnSpc>
              </a:pPr>
              <a:r>
                <a:rPr lang="en-US" sz="2100" b="1" dirty="0">
                  <a:solidFill>
                    <a:schemeClr val="bg1">
                      <a:lumMod val="50000"/>
                    </a:schemeClr>
                  </a:solidFill>
                  <a:latin typeface="+mj-lt"/>
                  <a:ea typeface="Calibri (MS) Bold"/>
                  <a:cs typeface="Calibri (MS) Bold"/>
                  <a:sym typeface="Calibri (MS) Bold"/>
                </a:rPr>
                <a:t>Rahmen</a:t>
              </a:r>
            </a:p>
          </p:txBody>
        </p:sp>
      </p:grpSp>
      <p:sp>
        <p:nvSpPr>
          <p:cNvPr id="9" name="Textfeld 8">
            <a:extLst>
              <a:ext uri="{FF2B5EF4-FFF2-40B4-BE49-F238E27FC236}">
                <a16:creationId xmlns:a16="http://schemas.microsoft.com/office/drawing/2014/main" id="{9839ABE2-1215-7FDE-5F0B-2BB05C2D8923}"/>
              </a:ext>
            </a:extLst>
          </p:cNvPr>
          <p:cNvSpPr txBox="1"/>
          <p:nvPr/>
        </p:nvSpPr>
        <p:spPr>
          <a:xfrm>
            <a:off x="1184486" y="4614737"/>
            <a:ext cx="2971800" cy="374461"/>
          </a:xfrm>
          <a:prstGeom prst="rect">
            <a:avLst/>
          </a:prstGeom>
          <a:noFill/>
        </p:spPr>
        <p:txBody>
          <a:bodyPr wrap="square">
            <a:spAutoFit/>
          </a:bodyPr>
          <a:lstStyle/>
          <a:p>
            <a:pPr algn="ctr">
              <a:lnSpc>
                <a:spcPts val="2268"/>
              </a:lnSpc>
            </a:pPr>
            <a:r>
              <a:rPr lang="en-US" sz="1800" b="1" dirty="0">
                <a:solidFill>
                  <a:schemeClr val="bg1">
                    <a:lumMod val="50000"/>
                  </a:schemeClr>
                </a:solidFill>
                <a:latin typeface="Calibri (MS) Bold"/>
                <a:ea typeface="Calibri (MS) Bold"/>
                <a:cs typeface="Calibri (MS) Bold"/>
                <a:sym typeface="Calibri (MS) Bold"/>
              </a:rPr>
              <a:t>4 </a:t>
            </a:r>
            <a:r>
              <a:rPr lang="en-US" sz="1800" b="1" dirty="0" err="1">
                <a:solidFill>
                  <a:schemeClr val="bg1">
                    <a:lumMod val="50000"/>
                  </a:schemeClr>
                </a:solidFill>
                <a:latin typeface="+mj-lt"/>
                <a:ea typeface="Calibri (MS) Bold"/>
                <a:cs typeface="Calibri (MS) Bold"/>
                <a:sym typeface="Calibri (MS) Bold"/>
              </a:rPr>
              <a:t>Tage</a:t>
            </a:r>
            <a:r>
              <a:rPr lang="en-US" sz="1800" b="1" dirty="0">
                <a:solidFill>
                  <a:schemeClr val="bg1">
                    <a:lumMod val="50000"/>
                  </a:schemeClr>
                </a:solidFill>
                <a:latin typeface="Calibri (MS) Bold"/>
                <a:ea typeface="Calibri (MS) Bold"/>
                <a:cs typeface="Calibri (MS) Bold"/>
                <a:sym typeface="Calibri (MS) Bold"/>
              </a:rPr>
              <a:t> </a:t>
            </a:r>
            <a:r>
              <a:rPr lang="en-US" sz="1800" b="1" dirty="0" err="1">
                <a:solidFill>
                  <a:schemeClr val="bg1">
                    <a:lumMod val="50000"/>
                  </a:schemeClr>
                </a:solidFill>
                <a:latin typeface="Calibri (MS) Bold"/>
                <a:ea typeface="Calibri (MS) Bold"/>
                <a:cs typeface="Calibri (MS) Bold"/>
                <a:sym typeface="Calibri (MS) Bold"/>
              </a:rPr>
              <a:t>Präsenz</a:t>
            </a:r>
            <a:endParaRPr lang="en-US" sz="1800" b="1" dirty="0">
              <a:solidFill>
                <a:schemeClr val="bg1">
                  <a:lumMod val="50000"/>
                </a:schemeClr>
              </a:solidFill>
              <a:latin typeface="Calibri (MS) Bold"/>
              <a:ea typeface="Calibri (MS) Bold"/>
              <a:cs typeface="Calibri (MS) Bold"/>
              <a:sym typeface="Calibri (MS) Bold"/>
            </a:endParaRPr>
          </a:p>
        </p:txBody>
      </p:sp>
      <p:sp>
        <p:nvSpPr>
          <p:cNvPr id="11" name="Textfeld 10">
            <a:extLst>
              <a:ext uri="{FF2B5EF4-FFF2-40B4-BE49-F238E27FC236}">
                <a16:creationId xmlns:a16="http://schemas.microsoft.com/office/drawing/2014/main" id="{32C124BD-7462-DB75-5837-44FD1E76C574}"/>
              </a:ext>
            </a:extLst>
          </p:cNvPr>
          <p:cNvSpPr txBox="1"/>
          <p:nvPr/>
        </p:nvSpPr>
        <p:spPr>
          <a:xfrm>
            <a:off x="443229" y="5318501"/>
            <a:ext cx="4454314" cy="374461"/>
          </a:xfrm>
          <a:prstGeom prst="rect">
            <a:avLst/>
          </a:prstGeom>
          <a:noFill/>
        </p:spPr>
        <p:txBody>
          <a:bodyPr wrap="square">
            <a:spAutoFit/>
          </a:bodyPr>
          <a:lstStyle/>
          <a:p>
            <a:pPr algn="ctr">
              <a:lnSpc>
                <a:spcPts val="2268"/>
              </a:lnSpc>
            </a:pPr>
            <a:r>
              <a:rPr lang="en-US" sz="1800" b="1" dirty="0">
                <a:solidFill>
                  <a:schemeClr val="bg1">
                    <a:lumMod val="50000"/>
                  </a:schemeClr>
                </a:solidFill>
                <a:latin typeface="+mj-lt"/>
                <a:ea typeface="Calibri (MS) Bold"/>
                <a:cs typeface="Calibri (MS) Bold"/>
                <a:sym typeface="Calibri (MS) Bold"/>
              </a:rPr>
              <a:t>3 </a:t>
            </a:r>
            <a:r>
              <a:rPr lang="en-US" sz="1800" b="1" dirty="0" err="1">
                <a:solidFill>
                  <a:schemeClr val="bg1">
                    <a:lumMod val="50000"/>
                  </a:schemeClr>
                </a:solidFill>
                <a:latin typeface="+mj-lt"/>
                <a:ea typeface="Calibri (MS) Bold"/>
                <a:cs typeface="Calibri (MS) Bold"/>
                <a:sym typeface="Calibri (MS) Bold"/>
              </a:rPr>
              <a:t>Blöcke</a:t>
            </a:r>
            <a:r>
              <a:rPr lang="en-US" sz="1800" b="1" dirty="0">
                <a:solidFill>
                  <a:schemeClr val="bg1">
                    <a:lumMod val="50000"/>
                  </a:schemeClr>
                </a:solidFill>
                <a:latin typeface="+mj-lt"/>
                <a:ea typeface="Calibri (MS) Bold"/>
                <a:cs typeface="Calibri (MS) Bold"/>
                <a:sym typeface="Calibri (MS) Bold"/>
              </a:rPr>
              <a:t> pro Tag</a:t>
            </a:r>
            <a:r>
              <a:rPr lang="en-US" sz="1800" dirty="0">
                <a:solidFill>
                  <a:schemeClr val="bg1">
                    <a:lumMod val="50000"/>
                  </a:schemeClr>
                </a:solidFill>
                <a:latin typeface="+mj-lt"/>
                <a:ea typeface="Calibri (MS)"/>
                <a:cs typeface="Calibri (MS)"/>
                <a:sym typeface="Calibri (MS)"/>
              </a:rPr>
              <a:t> → </a:t>
            </a:r>
            <a:r>
              <a:rPr lang="en-US" sz="1800" b="1" dirty="0">
                <a:solidFill>
                  <a:schemeClr val="bg1">
                    <a:lumMod val="50000"/>
                  </a:schemeClr>
                </a:solidFill>
                <a:latin typeface="+mj-lt"/>
                <a:ea typeface="Calibri (MS) Bold"/>
                <a:cs typeface="Calibri (MS) Bold"/>
                <a:sym typeface="Calibri (MS) Bold"/>
              </a:rPr>
              <a:t>12 </a:t>
            </a:r>
            <a:r>
              <a:rPr lang="en-US" sz="1800" b="1" dirty="0" err="1">
                <a:solidFill>
                  <a:schemeClr val="bg1">
                    <a:lumMod val="50000"/>
                  </a:schemeClr>
                </a:solidFill>
                <a:latin typeface="+mj-lt"/>
                <a:ea typeface="Calibri (MS) Bold"/>
                <a:cs typeface="Calibri (MS) Bold"/>
                <a:sym typeface="Calibri (MS) Bold"/>
              </a:rPr>
              <a:t>Blöcke</a:t>
            </a:r>
            <a:r>
              <a:rPr lang="en-US" sz="1800" b="1" dirty="0">
                <a:solidFill>
                  <a:schemeClr val="bg1">
                    <a:lumMod val="50000"/>
                  </a:schemeClr>
                </a:solidFill>
                <a:latin typeface="+mj-lt"/>
                <a:ea typeface="Calibri (MS) Bold"/>
                <a:cs typeface="Calibri (MS) Bold"/>
                <a:sym typeface="Calibri (MS) Bold"/>
              </a:rPr>
              <a:t>/</a:t>
            </a:r>
            <a:r>
              <a:rPr lang="en-US" sz="1800" b="1" dirty="0" err="1">
                <a:solidFill>
                  <a:schemeClr val="bg1">
                    <a:lumMod val="50000"/>
                  </a:schemeClr>
                </a:solidFill>
                <a:latin typeface="+mj-lt"/>
                <a:ea typeface="Calibri (MS) Bold"/>
                <a:cs typeface="Calibri (MS) Bold"/>
                <a:sym typeface="Calibri (MS) Bold"/>
              </a:rPr>
              <a:t>Woche</a:t>
            </a:r>
            <a:endParaRPr lang="en-US" sz="1800" b="1" dirty="0">
              <a:solidFill>
                <a:schemeClr val="bg1">
                  <a:lumMod val="50000"/>
                </a:schemeClr>
              </a:solidFill>
              <a:latin typeface="+mj-lt"/>
              <a:ea typeface="Calibri (MS) Bold"/>
              <a:cs typeface="Calibri (MS) Bold"/>
              <a:sym typeface="Calibri (MS) Bold"/>
            </a:endParaRPr>
          </a:p>
        </p:txBody>
      </p:sp>
      <p:sp>
        <p:nvSpPr>
          <p:cNvPr id="13" name="Textfeld 12">
            <a:extLst>
              <a:ext uri="{FF2B5EF4-FFF2-40B4-BE49-F238E27FC236}">
                <a16:creationId xmlns:a16="http://schemas.microsoft.com/office/drawing/2014/main" id="{43030D87-E222-B446-ED22-29DE96A4C92E}"/>
              </a:ext>
            </a:extLst>
          </p:cNvPr>
          <p:cNvSpPr txBox="1"/>
          <p:nvPr/>
        </p:nvSpPr>
        <p:spPr>
          <a:xfrm>
            <a:off x="762000" y="6164638"/>
            <a:ext cx="10287000" cy="369332"/>
          </a:xfrm>
          <a:prstGeom prst="rect">
            <a:avLst/>
          </a:prstGeom>
          <a:noFill/>
        </p:spPr>
        <p:txBody>
          <a:bodyPr wrap="square">
            <a:spAutoFit/>
          </a:bodyPr>
          <a:lstStyle/>
          <a:p>
            <a:r>
              <a:rPr lang="en-US" sz="1800" b="1" dirty="0">
                <a:solidFill>
                  <a:schemeClr val="bg1">
                    <a:lumMod val="50000"/>
                  </a:schemeClr>
                </a:solidFill>
                <a:latin typeface="+mj-lt"/>
                <a:ea typeface="Calibri (MS) Bold"/>
                <a:cs typeface="Calibri (MS) Bold"/>
                <a:sym typeface="Calibri (MS) Bold"/>
              </a:rPr>
              <a:t>1 Tag flexibles </a:t>
            </a:r>
            <a:r>
              <a:rPr lang="en-US" sz="1800" b="1" dirty="0" err="1">
                <a:solidFill>
                  <a:schemeClr val="bg1">
                    <a:lumMod val="50000"/>
                  </a:schemeClr>
                </a:solidFill>
                <a:latin typeface="+mj-lt"/>
                <a:ea typeface="Calibri (MS) Bold"/>
                <a:cs typeface="Calibri (MS) Bold"/>
                <a:sym typeface="Calibri (MS) Bold"/>
              </a:rPr>
              <a:t>Lernen</a:t>
            </a:r>
            <a:r>
              <a:rPr lang="en-US" sz="1800" dirty="0">
                <a:solidFill>
                  <a:schemeClr val="bg1">
                    <a:lumMod val="50000"/>
                  </a:schemeClr>
                </a:solidFill>
                <a:latin typeface="+mj-lt"/>
                <a:ea typeface="Calibri (MS)"/>
                <a:cs typeface="Calibri (MS)"/>
                <a:sym typeface="Calibri (MS)"/>
              </a:rPr>
              <a:t> (</a:t>
            </a:r>
            <a:r>
              <a:rPr lang="en-US" sz="1800" dirty="0" err="1">
                <a:solidFill>
                  <a:schemeClr val="bg1">
                    <a:lumMod val="50000"/>
                  </a:schemeClr>
                </a:solidFill>
                <a:latin typeface="+mj-lt"/>
                <a:ea typeface="Calibri (MS)"/>
                <a:cs typeface="Calibri (MS)"/>
                <a:sym typeface="Calibri (MS)"/>
              </a:rPr>
              <a:t>kein</a:t>
            </a:r>
            <a:r>
              <a:rPr lang="en-US" sz="1800" dirty="0">
                <a:solidFill>
                  <a:schemeClr val="bg1">
                    <a:lumMod val="50000"/>
                  </a:schemeClr>
                </a:solidFill>
                <a:latin typeface="+mj-lt"/>
                <a:ea typeface="Calibri (MS)"/>
                <a:cs typeface="Calibri (MS)"/>
                <a:sym typeface="Calibri (MS)"/>
              </a:rPr>
              <a:t> </a:t>
            </a:r>
            <a:r>
              <a:rPr lang="en-US" sz="1800" dirty="0" err="1">
                <a:solidFill>
                  <a:schemeClr val="bg1">
                    <a:lumMod val="50000"/>
                  </a:schemeClr>
                </a:solidFill>
                <a:latin typeface="+mj-lt"/>
                <a:ea typeface="Calibri (MS)"/>
                <a:cs typeface="Calibri (MS)"/>
                <a:sym typeface="Calibri (MS)"/>
              </a:rPr>
              <a:t>Präsenzblock</a:t>
            </a:r>
            <a:r>
              <a:rPr lang="en-US" sz="1800" dirty="0">
                <a:solidFill>
                  <a:schemeClr val="bg1">
                    <a:lumMod val="50000"/>
                  </a:schemeClr>
                </a:solidFill>
                <a:latin typeface="+mj-lt"/>
                <a:ea typeface="Calibri (MS)"/>
                <a:cs typeface="Calibri (MS)"/>
                <a:sym typeface="Calibri (MS)"/>
              </a:rPr>
              <a:t>)</a:t>
            </a:r>
            <a:endParaRPr lang="de-DE" dirty="0">
              <a:solidFill>
                <a:schemeClr val="bg1">
                  <a:lumMod val="50000"/>
                </a:schemeClr>
              </a:solidFill>
              <a:latin typeface="+mj-lt"/>
            </a:endParaRPr>
          </a:p>
        </p:txBody>
      </p:sp>
      <p:pic>
        <p:nvPicPr>
          <p:cNvPr id="15" name="Grafik 14" descr="Tageskalender Silhouette">
            <a:extLst>
              <a:ext uri="{FF2B5EF4-FFF2-40B4-BE49-F238E27FC236}">
                <a16:creationId xmlns:a16="http://schemas.microsoft.com/office/drawing/2014/main" id="{C95B4039-8E24-A099-0190-E3ADECD9E2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5753" y="1105666"/>
            <a:ext cx="2581160" cy="2581160"/>
          </a:xfrm>
          <a:prstGeom prst="rect">
            <a:avLst/>
          </a:prstGeom>
        </p:spPr>
      </p:pic>
    </p:spTree>
    <p:extLst>
      <p:ext uri="{BB962C8B-B14F-4D97-AF65-F5344CB8AC3E}">
        <p14:creationId xmlns:p14="http://schemas.microsoft.com/office/powerpoint/2010/main" val="68612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60AB"/>
        </a:solidFill>
        <a:effectLst/>
      </p:bgPr>
    </p:bg>
    <p:spTree>
      <p:nvGrpSpPr>
        <p:cNvPr id="1" name=""/>
        <p:cNvGrpSpPr/>
        <p:nvPr/>
      </p:nvGrpSpPr>
      <p:grpSpPr>
        <a:xfrm>
          <a:off x="0" y="0"/>
          <a:ext cx="0" cy="0"/>
          <a:chOff x="0" y="0"/>
          <a:chExt cx="0" cy="0"/>
        </a:xfrm>
      </p:grpSpPr>
      <p:grpSp>
        <p:nvGrpSpPr>
          <p:cNvPr id="2" name="Group 2"/>
          <p:cNvGrpSpPr/>
          <p:nvPr/>
        </p:nvGrpSpPr>
        <p:grpSpPr>
          <a:xfrm>
            <a:off x="1" y="19"/>
            <a:ext cx="14504460" cy="10286981"/>
            <a:chOff x="0" y="0"/>
            <a:chExt cx="19339281" cy="13715975"/>
          </a:xfrm>
        </p:grpSpPr>
        <p:sp>
          <p:nvSpPr>
            <p:cNvPr id="3" name="Freeform 3" descr="Kurznotiz mit Fragezeichen"/>
            <p:cNvSpPr/>
            <p:nvPr/>
          </p:nvSpPr>
          <p:spPr>
            <a:xfrm>
              <a:off x="0" y="0"/>
              <a:ext cx="19339306" cy="13716000"/>
            </a:xfrm>
            <a:custGeom>
              <a:avLst/>
              <a:gdLst/>
              <a:ahLst/>
              <a:cxnLst/>
              <a:rect l="l" t="t" r="r" b="b"/>
              <a:pathLst>
                <a:path w="19339306" h="13716000">
                  <a:moveTo>
                    <a:pt x="0" y="0"/>
                  </a:moveTo>
                  <a:lnTo>
                    <a:pt x="19339306" y="0"/>
                  </a:lnTo>
                  <a:lnTo>
                    <a:pt x="19339306" y="13716000"/>
                  </a:lnTo>
                  <a:lnTo>
                    <a:pt x="0" y="13716000"/>
                  </a:lnTo>
                  <a:lnTo>
                    <a:pt x="0" y="0"/>
                  </a:lnTo>
                  <a:close/>
                </a:path>
              </a:pathLst>
            </a:custGeom>
            <a:blipFill>
              <a:blip r:embed="rId2"/>
              <a:stretch>
                <a:fillRect l="-4394" r="-2014" b="1"/>
              </a:stretch>
            </a:blipFill>
          </p:spPr>
          <p:txBody>
            <a:bodyPr/>
            <a:lstStyle/>
            <a:p>
              <a:endParaRPr lang="de-DE" dirty="0"/>
            </a:p>
          </p:txBody>
        </p:sp>
      </p:grpSp>
      <p:grpSp>
        <p:nvGrpSpPr>
          <p:cNvPr id="4" name="Group 4"/>
          <p:cNvGrpSpPr/>
          <p:nvPr/>
        </p:nvGrpSpPr>
        <p:grpSpPr>
          <a:xfrm>
            <a:off x="7687532" y="0"/>
            <a:ext cx="10600468" cy="10287000"/>
            <a:chOff x="0" y="0"/>
            <a:chExt cx="14133957" cy="13716000"/>
          </a:xfrm>
        </p:grpSpPr>
        <p:sp>
          <p:nvSpPr>
            <p:cNvPr id="5" name="Freeform 5"/>
            <p:cNvSpPr/>
            <p:nvPr/>
          </p:nvSpPr>
          <p:spPr>
            <a:xfrm>
              <a:off x="0" y="0"/>
              <a:ext cx="14133957" cy="13716000"/>
            </a:xfrm>
            <a:custGeom>
              <a:avLst/>
              <a:gdLst/>
              <a:ahLst/>
              <a:cxnLst/>
              <a:rect l="l" t="t" r="r" b="b"/>
              <a:pathLst>
                <a:path w="14133957" h="13716000">
                  <a:moveTo>
                    <a:pt x="14133957" y="0"/>
                  </a:moveTo>
                  <a:lnTo>
                    <a:pt x="0" y="0"/>
                  </a:lnTo>
                  <a:lnTo>
                    <a:pt x="0" y="13716000"/>
                  </a:lnTo>
                  <a:lnTo>
                    <a:pt x="14133957" y="13716000"/>
                  </a:lnTo>
                  <a:close/>
                </a:path>
              </a:pathLst>
            </a:custGeom>
            <a:solidFill>
              <a:srgbClr val="1560AB"/>
            </a:solidFill>
          </p:spPr>
          <p:txBody>
            <a:bodyPr/>
            <a:lstStyle/>
            <a:p>
              <a:endParaRPr lang="de-DE" dirty="0">
                <a:solidFill>
                  <a:schemeClr val="bg1">
                    <a:lumMod val="65000"/>
                  </a:schemeClr>
                </a:solidFill>
              </a:endParaRPr>
            </a:p>
          </p:txBody>
        </p:sp>
      </p:grpSp>
      <p:grpSp>
        <p:nvGrpSpPr>
          <p:cNvPr id="6" name="Group 6"/>
          <p:cNvGrpSpPr/>
          <p:nvPr/>
        </p:nvGrpSpPr>
        <p:grpSpPr>
          <a:xfrm>
            <a:off x="10896600" y="1182624"/>
            <a:ext cx="7102414" cy="5538045"/>
            <a:chOff x="-2578355" y="0"/>
            <a:chExt cx="9469885" cy="7384059"/>
          </a:xfrm>
        </p:grpSpPr>
        <p:sp>
          <p:nvSpPr>
            <p:cNvPr id="7" name="Freeform 7"/>
            <p:cNvSpPr/>
            <p:nvPr/>
          </p:nvSpPr>
          <p:spPr>
            <a:xfrm>
              <a:off x="0" y="0"/>
              <a:ext cx="6891530" cy="7384056"/>
            </a:xfrm>
            <a:custGeom>
              <a:avLst/>
              <a:gdLst/>
              <a:ahLst/>
              <a:cxnLst/>
              <a:rect l="l" t="t" r="r" b="b"/>
              <a:pathLst>
                <a:path w="6891530" h="7384056">
                  <a:moveTo>
                    <a:pt x="0" y="0"/>
                  </a:moveTo>
                  <a:lnTo>
                    <a:pt x="6891530" y="0"/>
                  </a:lnTo>
                  <a:lnTo>
                    <a:pt x="6891530" y="7384056"/>
                  </a:lnTo>
                  <a:lnTo>
                    <a:pt x="0" y="7384056"/>
                  </a:lnTo>
                  <a:close/>
                </a:path>
              </a:pathLst>
            </a:custGeom>
            <a:blipFill>
              <a:blip r:embed="rId3">
                <a:alphaModFix amt="0"/>
              </a:blip>
              <a:stretch>
                <a:fillRect l="-87473" r="-87473"/>
              </a:stretch>
            </a:blipFill>
          </p:spPr>
          <p:txBody>
            <a:bodyPr/>
            <a:lstStyle/>
            <a:p>
              <a:endParaRPr lang="de-DE" dirty="0"/>
            </a:p>
          </p:txBody>
        </p:sp>
        <p:sp>
          <p:nvSpPr>
            <p:cNvPr id="8" name="TextBox 8"/>
            <p:cNvSpPr txBox="1"/>
            <p:nvPr/>
          </p:nvSpPr>
          <p:spPr>
            <a:xfrm>
              <a:off x="-2578355" y="85725"/>
              <a:ext cx="9469883" cy="7298334"/>
            </a:xfrm>
            <a:prstGeom prst="rect">
              <a:avLst/>
            </a:prstGeom>
          </p:spPr>
          <p:txBody>
            <a:bodyPr lIns="0" tIns="0" rIns="0" bIns="0" rtlCol="0" anchor="b"/>
            <a:lstStyle/>
            <a:p>
              <a:pPr algn="ctr">
                <a:lnSpc>
                  <a:spcPts val="7776"/>
                </a:lnSpc>
              </a:pPr>
              <a:r>
                <a:rPr lang="en-US" sz="7200" spc="-43" dirty="0">
                  <a:solidFill>
                    <a:srgbClr val="AFD0CA"/>
                  </a:solidFill>
                  <a:latin typeface="+mj-lt"/>
                  <a:ea typeface="TT Rounds Condensed"/>
                  <a:cs typeface="TT Rounds Condensed"/>
                  <a:sym typeface="TT Rounds Condensed"/>
                </a:rPr>
                <a:t>Wir beantworten gerne Ihre Fragen.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a:off x="457" y="0"/>
            <a:ext cx="18287543" cy="10287000"/>
            <a:chOff x="0" y="0"/>
            <a:chExt cx="24383390" cy="13716000"/>
          </a:xfrm>
        </p:grpSpPr>
        <p:sp>
          <p:nvSpPr>
            <p:cNvPr id="3" name="Freeform 3"/>
            <p:cNvSpPr/>
            <p:nvPr/>
          </p:nvSpPr>
          <p:spPr>
            <a:xfrm>
              <a:off x="0" y="0"/>
              <a:ext cx="24383364" cy="13716000"/>
            </a:xfrm>
            <a:custGeom>
              <a:avLst/>
              <a:gdLst/>
              <a:ahLst/>
              <a:cxnLst/>
              <a:rect l="l" t="t" r="r" b="b"/>
              <a:pathLst>
                <a:path w="24383364" h="13716000">
                  <a:moveTo>
                    <a:pt x="0" y="0"/>
                  </a:moveTo>
                  <a:lnTo>
                    <a:pt x="24383364" y="0"/>
                  </a:lnTo>
                  <a:lnTo>
                    <a:pt x="24383364" y="13716000"/>
                  </a:lnTo>
                  <a:lnTo>
                    <a:pt x="0" y="13716000"/>
                  </a:lnTo>
                  <a:close/>
                </a:path>
              </a:pathLst>
            </a:custGeom>
            <a:solidFill>
              <a:srgbClr val="AFD0CA"/>
            </a:solidFill>
          </p:spPr>
          <p:txBody>
            <a:bodyPr/>
            <a:lstStyle/>
            <a:p>
              <a:endParaRPr lang="de-DE" dirty="0"/>
            </a:p>
          </p:txBody>
        </p:sp>
      </p:grpSp>
      <p:sp>
        <p:nvSpPr>
          <p:cNvPr id="4" name="Freeform 4"/>
          <p:cNvSpPr/>
          <p:nvPr/>
        </p:nvSpPr>
        <p:spPr>
          <a:xfrm>
            <a:off x="-32795" y="763257"/>
            <a:ext cx="7826940" cy="9359494"/>
          </a:xfrm>
          <a:custGeom>
            <a:avLst/>
            <a:gdLst/>
            <a:ahLst/>
            <a:cxnLst/>
            <a:rect l="l" t="t" r="r" b="b"/>
            <a:pathLst>
              <a:path w="7826940" h="9359494">
                <a:moveTo>
                  <a:pt x="0" y="0"/>
                </a:moveTo>
                <a:lnTo>
                  <a:pt x="7826941" y="0"/>
                </a:lnTo>
                <a:lnTo>
                  <a:pt x="7826941" y="9359494"/>
                </a:lnTo>
                <a:lnTo>
                  <a:pt x="0" y="935949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de-DE" dirty="0"/>
          </a:p>
        </p:txBody>
      </p:sp>
      <p:grpSp>
        <p:nvGrpSpPr>
          <p:cNvPr id="5" name="Group 5"/>
          <p:cNvGrpSpPr/>
          <p:nvPr/>
        </p:nvGrpSpPr>
        <p:grpSpPr>
          <a:xfrm>
            <a:off x="2514600" y="1864519"/>
            <a:ext cx="5545856" cy="6557962"/>
            <a:chOff x="0" y="0"/>
            <a:chExt cx="7711440" cy="8743950"/>
          </a:xfrm>
        </p:grpSpPr>
        <p:sp>
          <p:nvSpPr>
            <p:cNvPr id="6" name="Freeform 6"/>
            <p:cNvSpPr/>
            <p:nvPr/>
          </p:nvSpPr>
          <p:spPr>
            <a:xfrm>
              <a:off x="0" y="0"/>
              <a:ext cx="7711440" cy="8743949"/>
            </a:xfrm>
            <a:custGeom>
              <a:avLst/>
              <a:gdLst/>
              <a:ahLst/>
              <a:cxnLst/>
              <a:rect l="l" t="t" r="r" b="b"/>
              <a:pathLst>
                <a:path w="7711440" h="8743948">
                  <a:moveTo>
                    <a:pt x="0" y="0"/>
                  </a:moveTo>
                  <a:lnTo>
                    <a:pt x="7711440" y="0"/>
                  </a:lnTo>
                  <a:lnTo>
                    <a:pt x="7711440" y="8743948"/>
                  </a:lnTo>
                  <a:lnTo>
                    <a:pt x="0" y="8743948"/>
                  </a:lnTo>
                  <a:close/>
                </a:path>
              </a:pathLst>
            </a:custGeom>
            <a:blipFill>
              <a:blip r:embed="rId3">
                <a:alphaModFix amt="0"/>
              </a:blip>
              <a:stretch>
                <a:fillRect l="-95482" r="-95482"/>
              </a:stretch>
            </a:blipFill>
          </p:spPr>
          <p:txBody>
            <a:bodyPr/>
            <a:lstStyle/>
            <a:p>
              <a:endParaRPr lang="de-DE" dirty="0"/>
            </a:p>
          </p:txBody>
        </p:sp>
        <p:sp>
          <p:nvSpPr>
            <p:cNvPr id="7" name="TextBox 7"/>
            <p:cNvSpPr txBox="1"/>
            <p:nvPr/>
          </p:nvSpPr>
          <p:spPr>
            <a:xfrm>
              <a:off x="0" y="57150"/>
              <a:ext cx="7711440" cy="8686800"/>
            </a:xfrm>
            <a:prstGeom prst="rect">
              <a:avLst/>
            </a:prstGeom>
          </p:spPr>
          <p:txBody>
            <a:bodyPr lIns="0" tIns="0" rIns="0" bIns="0" rtlCol="0" anchor="ctr"/>
            <a:lstStyle/>
            <a:p>
              <a:pPr algn="l">
                <a:lnSpc>
                  <a:spcPts val="5832"/>
                </a:lnSpc>
              </a:pPr>
              <a:r>
                <a:rPr lang="en-US" sz="5400" spc="-32" dirty="0">
                  <a:solidFill>
                    <a:srgbClr val="1560AB"/>
                  </a:solidFill>
                  <a:ea typeface="TT Rounds Condensed"/>
                  <a:cs typeface="TT Rounds Condensed"/>
                  <a:sym typeface="TT Rounds Condensed"/>
                </a:rPr>
                <a:t>Vielen Dank für Ihre Aufmerksamkeit!</a:t>
              </a:r>
            </a:p>
          </p:txBody>
        </p:sp>
      </p:grpSp>
      <p:grpSp>
        <p:nvGrpSpPr>
          <p:cNvPr id="8" name="Group 8"/>
          <p:cNvGrpSpPr/>
          <p:nvPr/>
        </p:nvGrpSpPr>
        <p:grpSpPr>
          <a:xfrm>
            <a:off x="9258300" y="1185577"/>
            <a:ext cx="7831836" cy="7866983"/>
            <a:chOff x="0" y="-28575"/>
            <a:chExt cx="10442448" cy="10489311"/>
          </a:xfrm>
        </p:grpSpPr>
        <p:sp>
          <p:nvSpPr>
            <p:cNvPr id="9" name="Freeform 9"/>
            <p:cNvSpPr/>
            <p:nvPr/>
          </p:nvSpPr>
          <p:spPr>
            <a:xfrm>
              <a:off x="0" y="0"/>
              <a:ext cx="10442448" cy="10460736"/>
            </a:xfrm>
            <a:custGeom>
              <a:avLst/>
              <a:gdLst/>
              <a:ahLst/>
              <a:cxnLst/>
              <a:rect l="l" t="t" r="r" b="b"/>
              <a:pathLst>
                <a:path w="10442448" h="10460736">
                  <a:moveTo>
                    <a:pt x="0" y="0"/>
                  </a:moveTo>
                  <a:lnTo>
                    <a:pt x="10442448" y="0"/>
                  </a:lnTo>
                  <a:lnTo>
                    <a:pt x="10442448" y="10460736"/>
                  </a:lnTo>
                  <a:lnTo>
                    <a:pt x="0" y="10460736"/>
                  </a:lnTo>
                  <a:close/>
                </a:path>
              </a:pathLst>
            </a:custGeom>
            <a:blipFill>
              <a:blip r:embed="rId3">
                <a:alphaModFix amt="0"/>
              </a:blip>
              <a:stretch>
                <a:fillRect l="-78528" r="-78528"/>
              </a:stretch>
            </a:blipFill>
          </p:spPr>
          <p:txBody>
            <a:bodyPr/>
            <a:lstStyle/>
            <a:p>
              <a:endParaRPr lang="de-DE" dirty="0"/>
            </a:p>
          </p:txBody>
        </p:sp>
        <p:sp>
          <p:nvSpPr>
            <p:cNvPr id="10" name="TextBox 10"/>
            <p:cNvSpPr txBox="1"/>
            <p:nvPr/>
          </p:nvSpPr>
          <p:spPr>
            <a:xfrm>
              <a:off x="1399984" y="-28575"/>
              <a:ext cx="9042464" cy="10489311"/>
            </a:xfrm>
            <a:prstGeom prst="rect">
              <a:avLst/>
            </a:prstGeom>
          </p:spPr>
          <p:txBody>
            <a:bodyPr lIns="0" tIns="0" rIns="0" bIns="0" rtlCol="0" anchor="ctr"/>
            <a:lstStyle/>
            <a:p>
              <a:pPr algn="l">
                <a:lnSpc>
                  <a:spcPts val="3240"/>
                </a:lnSpc>
              </a:pPr>
              <a:r>
                <a:rPr lang="en-US" sz="3000" dirty="0">
                  <a:solidFill>
                    <a:schemeClr val="bg1">
                      <a:lumMod val="50000"/>
                    </a:schemeClr>
                  </a:solidFill>
                  <a:latin typeface="Calibri (MS)"/>
                  <a:ea typeface="Calibri (MS)"/>
                  <a:cs typeface="Calibri (MS)"/>
                  <a:sym typeface="Calibri (MS)"/>
                </a:rPr>
                <a:t>Wir freuen uns auf Ihre Bewerbung.</a:t>
              </a:r>
            </a:p>
          </p:txBody>
        </p:sp>
      </p:grpSp>
      <p:pic>
        <p:nvPicPr>
          <p:cNvPr id="11" name="Picture 11"/>
          <p:cNvPicPr>
            <a:picLocks noChangeAspect="1"/>
          </p:cNvPicPr>
          <p:nvPr/>
        </p:nvPicPr>
        <p:blipFill>
          <a:blip r:embed="rId4"/>
          <a:srcRect/>
          <a:stretch>
            <a:fillRect/>
          </a:stretch>
        </p:blipFill>
        <p:spPr>
          <a:xfrm>
            <a:off x="11049000" y="5679624"/>
            <a:ext cx="3679353" cy="34217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
                                        <p:tgtEl>
                                          <p:spTgt spid="8"/>
                                        </p:tgtEl>
                                      </p:cBhvr>
                                    </p:animEffect>
                                    <p:anim calcmode="lin" valueType="num">
                                      <p:cBhvr>
                                        <p:cTn id="15" dur="400" fill="hold"/>
                                        <p:tgtEl>
                                          <p:spTgt spid="8"/>
                                        </p:tgtEl>
                                        <p:attrNameLst>
                                          <p:attrName>ppt_x</p:attrName>
                                        </p:attrNameLst>
                                      </p:cBhvr>
                                      <p:tavLst>
                                        <p:tav tm="0">
                                          <p:val>
                                            <p:strVal val="#ppt_x"/>
                                          </p:val>
                                        </p:tav>
                                        <p:tav tm="100000">
                                          <p:val>
                                            <p:strVal val="#ppt_x"/>
                                          </p:val>
                                        </p:tav>
                                      </p:tavLst>
                                    </p:anim>
                                    <p:anim calcmode="lin" valueType="num">
                                      <p:cBhvr>
                                        <p:cTn id="16" dur="400" fill="hold"/>
                                        <p:tgtEl>
                                          <p:spTgt spid="8"/>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4D35AA-689D-F234-4971-6F4196835C53}"/>
              </a:ext>
            </a:extLst>
          </p:cNvPr>
          <p:cNvSpPr>
            <a:spLocks noGrp="1"/>
          </p:cNvSpPr>
          <p:nvPr>
            <p:ph type="title"/>
          </p:nvPr>
        </p:nvSpPr>
        <p:spPr>
          <a:xfrm>
            <a:off x="0" y="0"/>
            <a:ext cx="18288000" cy="1417638"/>
          </a:xfrm>
        </p:spPr>
        <p:txBody>
          <a:bodyPr>
            <a:normAutofit/>
          </a:bodyPr>
          <a:lstStyle/>
          <a:p>
            <a:pPr algn="ctr">
              <a:lnSpc>
                <a:spcPts val="6480"/>
              </a:lnSpc>
            </a:pPr>
            <a:r>
              <a:rPr lang="en-US" sz="6000" dirty="0" err="1">
                <a:solidFill>
                  <a:schemeClr val="bg1">
                    <a:lumMod val="50000"/>
                  </a:schemeClr>
                </a:solidFill>
                <a:latin typeface="Calibri (MS)"/>
                <a:ea typeface="Calibri (MS)"/>
                <a:cs typeface="Calibri (MS)"/>
                <a:sym typeface="Calibri (MS)"/>
              </a:rPr>
              <a:t>Förderung</a:t>
            </a:r>
            <a:endParaRPr lang="en-US" sz="6000" dirty="0">
              <a:solidFill>
                <a:schemeClr val="bg1">
                  <a:lumMod val="50000"/>
                </a:schemeClr>
              </a:solidFill>
              <a:latin typeface="Calibri (MS)"/>
              <a:ea typeface="Calibri (MS)"/>
              <a:cs typeface="Calibri (MS)"/>
              <a:sym typeface="Calibri (MS)"/>
            </a:endParaRPr>
          </a:p>
        </p:txBody>
      </p:sp>
      <p:sp>
        <p:nvSpPr>
          <p:cNvPr id="3" name="Textfeld 2">
            <a:extLst>
              <a:ext uri="{FF2B5EF4-FFF2-40B4-BE49-F238E27FC236}">
                <a16:creationId xmlns:a16="http://schemas.microsoft.com/office/drawing/2014/main" id="{DBBB2686-040F-C40F-FF4D-00725C6E5AAC}"/>
              </a:ext>
            </a:extLst>
          </p:cNvPr>
          <p:cNvSpPr txBox="1"/>
          <p:nvPr/>
        </p:nvSpPr>
        <p:spPr>
          <a:xfrm>
            <a:off x="4114800" y="2552701"/>
            <a:ext cx="9982200" cy="3385542"/>
          </a:xfrm>
          <a:prstGeom prst="rect">
            <a:avLst/>
          </a:prstGeom>
          <a:noFill/>
        </p:spPr>
        <p:txBody>
          <a:bodyPr wrap="square" rtlCol="0">
            <a:spAutoFit/>
          </a:bodyPr>
          <a:lstStyle/>
          <a:p>
            <a:r>
              <a:rPr lang="en-US" sz="2800">
                <a:solidFill>
                  <a:schemeClr val="bg1">
                    <a:lumMod val="50000"/>
                  </a:schemeClr>
                </a:solidFill>
                <a:latin typeface="Calibri (MS)"/>
                <a:ea typeface="Calibri (MS)"/>
                <a:cs typeface="Calibri (MS)"/>
                <a:sym typeface="Calibri (MS)"/>
              </a:rPr>
              <a:t>Das Förderprogramm IQ – Integration durch Qualifizierung wird durch das Bundesministerium für Arbeit und Soziales und die Europäische Union über den Europäischen Sozialfonds Plus (ESF Plus) gefördert und vom Bundesamt für Migration und Flüchtlinge administriert. Partner in der Umsetzung sind das Bundesministerium für Bildung, Familie, Senioren, Frauen und Jugend und die Bundesagentur für Arbeit. </a:t>
            </a:r>
          </a:p>
          <a:p>
            <a:endParaRPr lang="de-DE" dirty="0"/>
          </a:p>
        </p:txBody>
      </p:sp>
      <p:grpSp>
        <p:nvGrpSpPr>
          <p:cNvPr id="4" name="Group 25">
            <a:extLst>
              <a:ext uri="{FF2B5EF4-FFF2-40B4-BE49-F238E27FC236}">
                <a16:creationId xmlns:a16="http://schemas.microsoft.com/office/drawing/2014/main" id="{0EBDBEC3-641D-EC77-77A8-8D8848F8E920}"/>
              </a:ext>
            </a:extLst>
          </p:cNvPr>
          <p:cNvGrpSpPr/>
          <p:nvPr/>
        </p:nvGrpSpPr>
        <p:grpSpPr>
          <a:xfrm>
            <a:off x="1891036" y="6610623"/>
            <a:ext cx="14467809" cy="1961861"/>
            <a:chOff x="0" y="0"/>
            <a:chExt cx="19290412" cy="2818130"/>
          </a:xfrm>
        </p:grpSpPr>
        <p:sp>
          <p:nvSpPr>
            <p:cNvPr id="5" name="Freeform 26" descr="Ein Bild, das Text, Screenshot, Schrift, Reihe enthält.  Automatisch generierte Beschreibung">
              <a:extLst>
                <a:ext uri="{FF2B5EF4-FFF2-40B4-BE49-F238E27FC236}">
                  <a16:creationId xmlns:a16="http://schemas.microsoft.com/office/drawing/2014/main" id="{F6631F73-DE50-1A65-FD07-1FB85231E706}"/>
                </a:ext>
              </a:extLst>
            </p:cNvPr>
            <p:cNvSpPr/>
            <p:nvPr/>
          </p:nvSpPr>
          <p:spPr>
            <a:xfrm>
              <a:off x="0" y="0"/>
              <a:ext cx="19290412" cy="2818130"/>
            </a:xfrm>
            <a:custGeom>
              <a:avLst/>
              <a:gdLst/>
              <a:ahLst/>
              <a:cxnLst/>
              <a:rect l="l" t="t" r="r" b="b"/>
              <a:pathLst>
                <a:path w="19290412" h="2818130">
                  <a:moveTo>
                    <a:pt x="0" y="0"/>
                  </a:moveTo>
                  <a:lnTo>
                    <a:pt x="19290412" y="0"/>
                  </a:lnTo>
                  <a:lnTo>
                    <a:pt x="19290412" y="2818130"/>
                  </a:lnTo>
                  <a:lnTo>
                    <a:pt x="0" y="2818130"/>
                  </a:lnTo>
                  <a:lnTo>
                    <a:pt x="0" y="0"/>
                  </a:lnTo>
                  <a:close/>
                </a:path>
              </a:pathLst>
            </a:custGeom>
            <a:blipFill>
              <a:blip r:embed="rId2"/>
              <a:stretch>
                <a:fillRect/>
              </a:stretch>
            </a:blipFill>
          </p:spPr>
          <p:txBody>
            <a:bodyPr/>
            <a:lstStyle/>
            <a:p>
              <a:endParaRPr lang="de-DE" dirty="0"/>
            </a:p>
          </p:txBody>
        </p:sp>
      </p:grpSp>
      <p:pic>
        <p:nvPicPr>
          <p:cNvPr id="6" name="Grafik 5">
            <a:extLst>
              <a:ext uri="{FF2B5EF4-FFF2-40B4-BE49-F238E27FC236}">
                <a16:creationId xmlns:a16="http://schemas.microsoft.com/office/drawing/2014/main" id="{F6DC2353-C336-57C3-5B91-D0999C8B32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6260" y="9244864"/>
            <a:ext cx="5093836" cy="795911"/>
          </a:xfrm>
          <a:prstGeom prst="rect">
            <a:avLst/>
          </a:prstGeom>
        </p:spPr>
      </p:pic>
      <p:pic>
        <p:nvPicPr>
          <p:cNvPr id="7" name="Grafik 6">
            <a:extLst>
              <a:ext uri="{FF2B5EF4-FFF2-40B4-BE49-F238E27FC236}">
                <a16:creationId xmlns:a16="http://schemas.microsoft.com/office/drawing/2014/main" id="{4BFA0A7A-D288-7054-3846-EF6485583A9B}"/>
              </a:ext>
            </a:extLst>
          </p:cNvPr>
          <p:cNvPicPr>
            <a:picLocks noChangeAspect="1"/>
          </p:cNvPicPr>
          <p:nvPr/>
        </p:nvPicPr>
        <p:blipFill rotWithShape="1">
          <a:blip r:embed="rId4">
            <a:extLst>
              <a:ext uri="{28A0092B-C50C-407E-A947-70E740481C1C}">
                <a14:useLocalDpi xmlns:a14="http://schemas.microsoft.com/office/drawing/2010/main" val="0"/>
              </a:ext>
            </a:extLst>
          </a:blip>
          <a:srcRect l="64297"/>
          <a:stretch/>
        </p:blipFill>
        <p:spPr>
          <a:xfrm>
            <a:off x="11225203" y="9244864"/>
            <a:ext cx="2893136" cy="695445"/>
          </a:xfrm>
          <a:prstGeom prst="rect">
            <a:avLst/>
          </a:prstGeom>
        </p:spPr>
      </p:pic>
      <p:pic>
        <p:nvPicPr>
          <p:cNvPr id="8" name="Grafik 7" descr="Ein Bild, das Schrift, Grafiken, Text, Logo enthält.&#10;&#10;Automatisch generierte Beschreibung">
            <a:extLst>
              <a:ext uri="{FF2B5EF4-FFF2-40B4-BE49-F238E27FC236}">
                <a16:creationId xmlns:a16="http://schemas.microsoft.com/office/drawing/2014/main" id="{C5145D20-EA42-C9B8-DFF1-E5B5886AEE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50139" y="9143218"/>
            <a:ext cx="1371601" cy="808610"/>
          </a:xfrm>
          <a:prstGeom prst="rect">
            <a:avLst/>
          </a:prstGeom>
        </p:spPr>
      </p:pic>
      <p:sp>
        <p:nvSpPr>
          <p:cNvPr id="11" name="Textfeld 10">
            <a:extLst>
              <a:ext uri="{FF2B5EF4-FFF2-40B4-BE49-F238E27FC236}">
                <a16:creationId xmlns:a16="http://schemas.microsoft.com/office/drawing/2014/main" id="{462DAE2C-68A9-5403-65B2-9B13160E2290}"/>
              </a:ext>
            </a:extLst>
          </p:cNvPr>
          <p:cNvSpPr txBox="1"/>
          <p:nvPr/>
        </p:nvSpPr>
        <p:spPr>
          <a:xfrm>
            <a:off x="11225203" y="8757427"/>
            <a:ext cx="3624936" cy="307777"/>
          </a:xfrm>
          <a:prstGeom prst="rect">
            <a:avLst/>
          </a:prstGeom>
          <a:noFill/>
        </p:spPr>
        <p:txBody>
          <a:bodyPr wrap="square" rtlCol="0">
            <a:spAutoFit/>
          </a:bodyPr>
          <a:lstStyle/>
          <a:p>
            <a:r>
              <a:rPr lang="de-DE" sz="1400" dirty="0"/>
              <a:t>Das Projekt wird koordiniert durch:</a:t>
            </a:r>
          </a:p>
        </p:txBody>
      </p:sp>
    </p:spTree>
    <p:extLst>
      <p:ext uri="{BB962C8B-B14F-4D97-AF65-F5344CB8AC3E}">
        <p14:creationId xmlns:p14="http://schemas.microsoft.com/office/powerpoint/2010/main" val="2626764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a:off x="457" y="114300"/>
            <a:ext cx="18287543" cy="10287000"/>
            <a:chOff x="0" y="0"/>
            <a:chExt cx="24383390" cy="13716000"/>
          </a:xfrm>
        </p:grpSpPr>
        <p:sp>
          <p:nvSpPr>
            <p:cNvPr id="3" name="Freeform 3"/>
            <p:cNvSpPr/>
            <p:nvPr/>
          </p:nvSpPr>
          <p:spPr>
            <a:xfrm>
              <a:off x="0" y="0"/>
              <a:ext cx="24383364" cy="13716000"/>
            </a:xfrm>
            <a:custGeom>
              <a:avLst/>
              <a:gdLst/>
              <a:ahLst/>
              <a:cxnLst/>
              <a:rect l="l" t="t" r="r" b="b"/>
              <a:pathLst>
                <a:path w="24383364" h="13716000">
                  <a:moveTo>
                    <a:pt x="0" y="0"/>
                  </a:moveTo>
                  <a:lnTo>
                    <a:pt x="24383364" y="0"/>
                  </a:lnTo>
                  <a:lnTo>
                    <a:pt x="24383364" y="13716000"/>
                  </a:lnTo>
                  <a:lnTo>
                    <a:pt x="0" y="13716000"/>
                  </a:lnTo>
                  <a:close/>
                </a:path>
              </a:pathLst>
            </a:custGeom>
            <a:solidFill>
              <a:srgbClr val="AFD0CA"/>
            </a:solidFill>
          </p:spPr>
          <p:txBody>
            <a:bodyPr/>
            <a:lstStyle/>
            <a:p>
              <a:endParaRPr lang="de-DE" dirty="0"/>
            </a:p>
          </p:txBody>
        </p:sp>
      </p:grpSp>
      <p:sp>
        <p:nvSpPr>
          <p:cNvPr id="4" name="Freeform 4"/>
          <p:cNvSpPr/>
          <p:nvPr/>
        </p:nvSpPr>
        <p:spPr>
          <a:xfrm>
            <a:off x="-32795" y="763257"/>
            <a:ext cx="7826940" cy="9359494"/>
          </a:xfrm>
          <a:custGeom>
            <a:avLst/>
            <a:gdLst/>
            <a:ahLst/>
            <a:cxnLst/>
            <a:rect l="l" t="t" r="r" b="b"/>
            <a:pathLst>
              <a:path w="7826940" h="9359494">
                <a:moveTo>
                  <a:pt x="0" y="0"/>
                </a:moveTo>
                <a:lnTo>
                  <a:pt x="7826941" y="0"/>
                </a:lnTo>
                <a:lnTo>
                  <a:pt x="7826941" y="9359494"/>
                </a:lnTo>
                <a:lnTo>
                  <a:pt x="0" y="935949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dirty="0"/>
          </a:p>
        </p:txBody>
      </p:sp>
      <p:grpSp>
        <p:nvGrpSpPr>
          <p:cNvPr id="5" name="Group 5"/>
          <p:cNvGrpSpPr/>
          <p:nvPr/>
        </p:nvGrpSpPr>
        <p:grpSpPr>
          <a:xfrm>
            <a:off x="539648" y="92821"/>
            <a:ext cx="13692988" cy="8329659"/>
            <a:chOff x="0" y="-2362264"/>
            <a:chExt cx="18257317" cy="11106213"/>
          </a:xfrm>
        </p:grpSpPr>
        <p:sp>
          <p:nvSpPr>
            <p:cNvPr id="6" name="Freeform 6"/>
            <p:cNvSpPr/>
            <p:nvPr/>
          </p:nvSpPr>
          <p:spPr>
            <a:xfrm>
              <a:off x="0" y="0"/>
              <a:ext cx="8272072" cy="8743949"/>
            </a:xfrm>
            <a:custGeom>
              <a:avLst/>
              <a:gdLst/>
              <a:ahLst/>
              <a:cxnLst/>
              <a:rect l="l" t="t" r="r" b="b"/>
              <a:pathLst>
                <a:path w="8272072" h="8743948">
                  <a:moveTo>
                    <a:pt x="0" y="0"/>
                  </a:moveTo>
                  <a:lnTo>
                    <a:pt x="8272072" y="0"/>
                  </a:lnTo>
                  <a:lnTo>
                    <a:pt x="8272072" y="8743948"/>
                  </a:lnTo>
                  <a:lnTo>
                    <a:pt x="0" y="8743948"/>
                  </a:lnTo>
                  <a:close/>
                </a:path>
              </a:pathLst>
            </a:custGeom>
            <a:blipFill>
              <a:blip r:embed="rId4">
                <a:alphaModFix amt="0"/>
              </a:blip>
              <a:stretch>
                <a:fillRect l="-85622" r="-85622"/>
              </a:stretch>
            </a:blipFill>
          </p:spPr>
          <p:txBody>
            <a:bodyPr/>
            <a:lstStyle/>
            <a:p>
              <a:endParaRPr lang="de-DE" dirty="0"/>
            </a:p>
          </p:txBody>
        </p:sp>
        <p:sp>
          <p:nvSpPr>
            <p:cNvPr id="7" name="TextBox 7"/>
            <p:cNvSpPr txBox="1"/>
            <p:nvPr/>
          </p:nvSpPr>
          <p:spPr>
            <a:xfrm>
              <a:off x="7510069" y="-2362264"/>
              <a:ext cx="10747248" cy="2028824"/>
            </a:xfrm>
            <a:prstGeom prst="rect">
              <a:avLst/>
            </a:prstGeom>
          </p:spPr>
          <p:txBody>
            <a:bodyPr lIns="0" tIns="0" rIns="0" bIns="0" rtlCol="0" anchor="ctr"/>
            <a:lstStyle/>
            <a:p>
              <a:pPr algn="l">
                <a:lnSpc>
                  <a:spcPts val="6480"/>
                </a:lnSpc>
              </a:pPr>
              <a:r>
                <a:rPr lang="en-US" sz="6000" spc="-36" dirty="0" err="1">
                  <a:solidFill>
                    <a:schemeClr val="bg1">
                      <a:lumMod val="50000"/>
                    </a:schemeClr>
                  </a:solidFill>
                  <a:latin typeface="+mj-lt"/>
                  <a:ea typeface="TT Rounds Condensed"/>
                  <a:cs typeface="TT Rounds Condensed"/>
                  <a:sym typeface="TT Rounds Condensed"/>
                </a:rPr>
                <a:t>Ziele</a:t>
              </a:r>
              <a:r>
                <a:rPr lang="en-US" sz="6000" spc="-36" dirty="0">
                  <a:solidFill>
                    <a:schemeClr val="bg1">
                      <a:lumMod val="50000"/>
                    </a:schemeClr>
                  </a:solidFill>
                  <a:latin typeface="+mj-lt"/>
                  <a:ea typeface="TT Rounds Condensed"/>
                  <a:cs typeface="TT Rounds Condensed"/>
                  <a:sym typeface="TT Rounds Condensed"/>
                </a:rPr>
                <a:t> des Lehrgangs</a:t>
              </a:r>
            </a:p>
          </p:txBody>
        </p:sp>
      </p:grpSp>
      <p:grpSp>
        <p:nvGrpSpPr>
          <p:cNvPr id="8" name="Group 8"/>
          <p:cNvGrpSpPr/>
          <p:nvPr/>
        </p:nvGrpSpPr>
        <p:grpSpPr>
          <a:xfrm>
            <a:off x="9258300" y="1864519"/>
            <a:ext cx="7925439" cy="8595943"/>
            <a:chOff x="0" y="-28575"/>
            <a:chExt cx="10567252" cy="12366513"/>
          </a:xfrm>
        </p:grpSpPr>
        <p:sp>
          <p:nvSpPr>
            <p:cNvPr id="9" name="Freeform 9"/>
            <p:cNvSpPr/>
            <p:nvPr/>
          </p:nvSpPr>
          <p:spPr>
            <a:xfrm>
              <a:off x="124804" y="1240317"/>
              <a:ext cx="10442448" cy="11097621"/>
            </a:xfrm>
            <a:custGeom>
              <a:avLst/>
              <a:gdLst/>
              <a:ahLst/>
              <a:cxnLst/>
              <a:rect l="l" t="t" r="r" b="b"/>
              <a:pathLst>
                <a:path w="10442448" h="10460736">
                  <a:moveTo>
                    <a:pt x="0" y="0"/>
                  </a:moveTo>
                  <a:lnTo>
                    <a:pt x="10442448" y="0"/>
                  </a:lnTo>
                  <a:lnTo>
                    <a:pt x="10442448" y="10460736"/>
                  </a:lnTo>
                  <a:lnTo>
                    <a:pt x="0" y="10460736"/>
                  </a:lnTo>
                  <a:close/>
                </a:path>
              </a:pathLst>
            </a:custGeom>
            <a:blipFill>
              <a:blip r:embed="rId4">
                <a:alphaModFix amt="0"/>
              </a:blip>
              <a:stretch>
                <a:fillRect l="-78528" r="-78528"/>
              </a:stretch>
            </a:blipFill>
          </p:spPr>
          <p:txBody>
            <a:bodyPr/>
            <a:lstStyle/>
            <a:p>
              <a:endParaRPr lang="de-DE" dirty="0"/>
            </a:p>
          </p:txBody>
        </p:sp>
        <p:sp>
          <p:nvSpPr>
            <p:cNvPr id="10" name="TextBox 10"/>
            <p:cNvSpPr txBox="1"/>
            <p:nvPr/>
          </p:nvSpPr>
          <p:spPr>
            <a:xfrm>
              <a:off x="0" y="-28575"/>
              <a:ext cx="10442448" cy="10489311"/>
            </a:xfrm>
            <a:prstGeom prst="rect">
              <a:avLst/>
            </a:prstGeom>
          </p:spPr>
          <p:txBody>
            <a:bodyPr lIns="0" tIns="0" rIns="0" bIns="0" rtlCol="0" anchor="ctr"/>
            <a:lstStyle/>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Praxisnahe Vorbereitung auf Tätigkeiten im Büro- und Verwaltungsbereich</a:t>
              </a:r>
            </a:p>
            <a:p>
              <a:pPr marL="271463" lvl="1" algn="l">
                <a:lnSpc>
                  <a:spcPts val="3240"/>
                </a:lnSpc>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Vermittlung grundlegender Organisations- und EDV – Kompetenzen</a:t>
              </a:r>
            </a:p>
            <a:p>
              <a:pPr marL="542925" lvl="1" indent="-271462" algn="l">
                <a:lnSpc>
                  <a:spcPts val="3240"/>
                </a:lnSpc>
                <a:buFont typeface="Arial"/>
                <a:buChar char="•"/>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Sicherheit im Umgang mit Datenschutz</a:t>
              </a:r>
            </a:p>
            <a:p>
              <a:pPr marL="542925" lvl="1" indent="-271462" algn="l">
                <a:lnSpc>
                  <a:spcPts val="3240"/>
                </a:lnSpc>
                <a:buFont typeface="Arial"/>
                <a:buChar char="•"/>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Stärkung der Kommunikation im Büroalltag (Deutsch &amp; Business English)</a:t>
              </a:r>
            </a:p>
            <a:p>
              <a:pPr marL="542925" lvl="1" indent="-271462" algn="l">
                <a:lnSpc>
                  <a:spcPts val="3240"/>
                </a:lnSpc>
                <a:buFont typeface="Arial"/>
                <a:buChar char="•"/>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Förderung von Selbstorganisation und Teamarbeit</a:t>
              </a:r>
            </a:p>
            <a:p>
              <a:pPr marL="542925" lvl="1" indent="-271462" algn="l">
                <a:lnSpc>
                  <a:spcPts val="3240"/>
                </a:lnSpc>
                <a:buFont typeface="Arial"/>
                <a:buChar char="•"/>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Interkulturelle Kompetenzen &amp; Kundenkontakt</a:t>
              </a:r>
            </a:p>
            <a:p>
              <a:pPr marL="542925" lvl="1" indent="-271462" algn="l">
                <a:lnSpc>
                  <a:spcPts val="3240"/>
                </a:lnSpc>
                <a:buFont typeface="Arial"/>
                <a:buChar char="•"/>
              </a:pPr>
              <a:endParaRPr lang="en-US" sz="3000" dirty="0">
                <a:solidFill>
                  <a:srgbClr val="1560AB"/>
                </a:solidFill>
                <a:latin typeface="Calibri (MS)"/>
                <a:ea typeface="Calibri (MS)"/>
                <a:cs typeface="Calibri (MS)"/>
                <a:sym typeface="Calibri (MS)"/>
              </a:endParaRPr>
            </a:p>
            <a:p>
              <a:pPr marL="542925" lvl="1" indent="-271462" algn="l">
                <a:lnSpc>
                  <a:spcPts val="3240"/>
                </a:lnSpc>
                <a:buFont typeface="Arial"/>
                <a:buChar char="•"/>
              </a:pPr>
              <a:r>
                <a:rPr lang="en-US" sz="3000" dirty="0">
                  <a:solidFill>
                    <a:srgbClr val="1560AB"/>
                  </a:solidFill>
                  <a:latin typeface="Calibri (MS)"/>
                  <a:ea typeface="Calibri (MS)"/>
                  <a:cs typeface="Calibri (MS)"/>
                  <a:sym typeface="Calibri (MS)"/>
                </a:rPr>
                <a:t>Berufsorientierung &amp; Arbeitsmarktzugang</a:t>
              </a:r>
            </a:p>
          </p:txBody>
        </p:sp>
      </p:grpSp>
      <p:pic>
        <p:nvPicPr>
          <p:cNvPr id="12" name="Grafik 11" descr="Nahaufnahme des Bullauges">
            <a:extLst>
              <a:ext uri="{FF2B5EF4-FFF2-40B4-BE49-F238E27FC236}">
                <a16:creationId xmlns:a16="http://schemas.microsoft.com/office/drawing/2014/main" id="{2F79364A-06E3-6316-3D76-C4EEAE9803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8032" y="2817951"/>
            <a:ext cx="5708754" cy="46510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889314F0-4736-1B13-A881-1F0A0D60E9C1}"/>
              </a:ext>
            </a:extLst>
          </p:cNvPr>
          <p:cNvGraphicFramePr/>
          <p:nvPr>
            <p:extLst>
              <p:ext uri="{D42A27DB-BD31-4B8C-83A1-F6EECF244321}">
                <p14:modId xmlns:p14="http://schemas.microsoft.com/office/powerpoint/2010/main" val="2482457018"/>
              </p:ext>
            </p:extLst>
          </p:nvPr>
        </p:nvGraphicFramePr>
        <p:xfrm>
          <a:off x="3962400" y="2247901"/>
          <a:ext cx="10134599" cy="803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39E866A9-6B5A-5D08-CDE9-507C54970CC5}"/>
              </a:ext>
            </a:extLst>
          </p:cNvPr>
          <p:cNvSpPr txBox="1"/>
          <p:nvPr/>
        </p:nvSpPr>
        <p:spPr>
          <a:xfrm>
            <a:off x="3733801" y="190500"/>
            <a:ext cx="10591799" cy="1103379"/>
          </a:xfrm>
          <a:prstGeom prst="rect">
            <a:avLst/>
          </a:prstGeom>
          <a:noFill/>
        </p:spPr>
        <p:txBody>
          <a:bodyPr wrap="square">
            <a:spAutoFit/>
          </a:bodyPr>
          <a:lstStyle/>
          <a:p>
            <a:pPr algn="ctr">
              <a:lnSpc>
                <a:spcPts val="8424"/>
              </a:lnSpc>
            </a:pPr>
            <a:r>
              <a:rPr lang="en-US" sz="6000" spc="-47" dirty="0" err="1">
                <a:solidFill>
                  <a:schemeClr val="bg1">
                    <a:lumMod val="50000"/>
                  </a:schemeClr>
                </a:solidFill>
                <a:latin typeface="+mj-lt"/>
                <a:ea typeface="TT Rounds Condensed"/>
                <a:cs typeface="TT Rounds Condensed"/>
                <a:sym typeface="TT Rounds Condensed"/>
              </a:rPr>
              <a:t>Lernfelder</a:t>
            </a:r>
            <a:r>
              <a:rPr lang="en-US" sz="6000" spc="-47" dirty="0">
                <a:solidFill>
                  <a:schemeClr val="bg1">
                    <a:lumMod val="50000"/>
                  </a:schemeClr>
                </a:solidFill>
                <a:latin typeface="+mj-lt"/>
                <a:ea typeface="TT Rounds Condensed"/>
                <a:cs typeface="TT Rounds Condensed"/>
                <a:sym typeface="TT Rounds Condensed"/>
              </a:rPr>
              <a:t>/Module</a:t>
            </a:r>
          </a:p>
        </p:txBody>
      </p:sp>
    </p:spTree>
    <p:extLst>
      <p:ext uri="{BB962C8B-B14F-4D97-AF65-F5344CB8AC3E}">
        <p14:creationId xmlns:p14="http://schemas.microsoft.com/office/powerpoint/2010/main" val="103436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a:off x="1257300" y="835781"/>
            <a:ext cx="15773400" cy="1700251"/>
            <a:chOff x="0" y="0"/>
            <a:chExt cx="21031200" cy="2267001"/>
          </a:xfrm>
        </p:grpSpPr>
        <p:sp>
          <p:nvSpPr>
            <p:cNvPr id="3" name="Freeform 3"/>
            <p:cNvSpPr/>
            <p:nvPr/>
          </p:nvSpPr>
          <p:spPr>
            <a:xfrm>
              <a:off x="0" y="0"/>
              <a:ext cx="21031200" cy="2266998"/>
            </a:xfrm>
            <a:custGeom>
              <a:avLst/>
              <a:gdLst/>
              <a:ahLst/>
              <a:cxnLst/>
              <a:rect l="l" t="t" r="r" b="b"/>
              <a:pathLst>
                <a:path w="21031200" h="2266998">
                  <a:moveTo>
                    <a:pt x="0" y="0"/>
                  </a:moveTo>
                  <a:lnTo>
                    <a:pt x="21031200" y="0"/>
                  </a:lnTo>
                  <a:lnTo>
                    <a:pt x="21031200" y="2266998"/>
                  </a:lnTo>
                  <a:lnTo>
                    <a:pt x="0" y="2266998"/>
                  </a:lnTo>
                  <a:close/>
                </a:path>
              </a:pathLst>
            </a:custGeom>
            <a:blipFill>
              <a:blip r:embed="rId2">
                <a:alphaModFix amt="0"/>
              </a:blip>
              <a:stretch>
                <a:fillRect t="-130764" b="-130764"/>
              </a:stretch>
            </a:blipFill>
          </p:spPr>
          <p:txBody>
            <a:bodyPr/>
            <a:lstStyle/>
            <a:p>
              <a:endParaRPr lang="de-DE" dirty="0"/>
            </a:p>
          </p:txBody>
        </p:sp>
        <p:sp>
          <p:nvSpPr>
            <p:cNvPr id="4" name="TextBox 4"/>
            <p:cNvSpPr txBox="1"/>
            <p:nvPr/>
          </p:nvSpPr>
          <p:spPr>
            <a:xfrm>
              <a:off x="0" y="85725"/>
              <a:ext cx="21031200" cy="2181276"/>
            </a:xfrm>
            <a:prstGeom prst="rect">
              <a:avLst/>
            </a:prstGeom>
          </p:spPr>
          <p:txBody>
            <a:bodyPr lIns="0" tIns="0" rIns="0" bIns="0" rtlCol="0" anchor="ctr"/>
            <a:lstStyle/>
            <a:p>
              <a:pPr algn="ctr">
                <a:lnSpc>
                  <a:spcPts val="8424"/>
                </a:lnSpc>
              </a:pPr>
              <a:r>
                <a:rPr lang="en-US" sz="6000" spc="-47" dirty="0">
                  <a:solidFill>
                    <a:schemeClr val="bg1">
                      <a:lumMod val="50000"/>
                    </a:schemeClr>
                  </a:solidFill>
                  <a:latin typeface="TT Rounds Condensed"/>
                  <a:ea typeface="TT Rounds Condensed"/>
                  <a:cs typeface="TT Rounds Condensed"/>
                  <a:sym typeface="TT Rounds Condensed"/>
                </a:rPr>
                <a:t>Berufskommunikation</a:t>
              </a:r>
            </a:p>
          </p:txBody>
        </p:sp>
      </p:grpSp>
      <p:grpSp>
        <p:nvGrpSpPr>
          <p:cNvPr id="5" name="Group 5"/>
          <p:cNvGrpSpPr/>
          <p:nvPr/>
        </p:nvGrpSpPr>
        <p:grpSpPr>
          <a:xfrm>
            <a:off x="1975504" y="4477550"/>
            <a:ext cx="1646996" cy="1646996"/>
            <a:chOff x="0" y="0"/>
            <a:chExt cx="2195995" cy="2195995"/>
          </a:xfrm>
        </p:grpSpPr>
        <p:sp>
          <p:nvSpPr>
            <p:cNvPr id="6" name="Freeform 6"/>
            <p:cNvSpPr/>
            <p:nvPr/>
          </p:nvSpPr>
          <p:spPr>
            <a:xfrm>
              <a:off x="0" y="0"/>
              <a:ext cx="2196084" cy="2196084"/>
            </a:xfrm>
            <a:custGeom>
              <a:avLst/>
              <a:gdLst/>
              <a:ahLst/>
              <a:cxnLst/>
              <a:rect l="l" t="t" r="r" b="b"/>
              <a:pathLst>
                <a:path w="2196084" h="2196084">
                  <a:moveTo>
                    <a:pt x="0" y="1098042"/>
                  </a:moveTo>
                  <a:cubicBezTo>
                    <a:pt x="0" y="491617"/>
                    <a:pt x="491617" y="0"/>
                    <a:pt x="1098042" y="0"/>
                  </a:cubicBezTo>
                  <a:cubicBezTo>
                    <a:pt x="1704467" y="0"/>
                    <a:pt x="2196084" y="491617"/>
                    <a:pt x="2196084" y="1098042"/>
                  </a:cubicBezTo>
                  <a:cubicBezTo>
                    <a:pt x="2196084" y="1704467"/>
                    <a:pt x="1704467" y="2196084"/>
                    <a:pt x="1098042" y="2196084"/>
                  </a:cubicBezTo>
                  <a:cubicBezTo>
                    <a:pt x="491617" y="2196084"/>
                    <a:pt x="0" y="1704467"/>
                    <a:pt x="0" y="1098042"/>
                  </a:cubicBezTo>
                  <a:close/>
                </a:path>
              </a:pathLst>
            </a:custGeom>
            <a:solidFill>
              <a:srgbClr val="1560AB"/>
            </a:solidFill>
          </p:spPr>
          <p:txBody>
            <a:bodyPr/>
            <a:lstStyle/>
            <a:p>
              <a:endParaRPr lang="de-DE" dirty="0"/>
            </a:p>
          </p:txBody>
        </p:sp>
      </p:grpSp>
      <p:sp>
        <p:nvSpPr>
          <p:cNvPr id="7" name="Freeform 7"/>
          <p:cNvSpPr/>
          <p:nvPr/>
        </p:nvSpPr>
        <p:spPr>
          <a:xfrm>
            <a:off x="2326500" y="4828546"/>
            <a:ext cx="945004" cy="945004"/>
          </a:xfrm>
          <a:custGeom>
            <a:avLst/>
            <a:gdLst/>
            <a:ahLst/>
            <a:cxnLst/>
            <a:rect l="l" t="t" r="r" b="b"/>
            <a:pathLst>
              <a:path w="945004" h="945004">
                <a:moveTo>
                  <a:pt x="0" y="0"/>
                </a:moveTo>
                <a:lnTo>
                  <a:pt x="945004" y="0"/>
                </a:lnTo>
                <a:lnTo>
                  <a:pt x="945004" y="945004"/>
                </a:lnTo>
                <a:lnTo>
                  <a:pt x="0" y="9450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dirty="0"/>
          </a:p>
        </p:txBody>
      </p:sp>
      <p:sp>
        <p:nvSpPr>
          <p:cNvPr id="8" name="TextBox 8"/>
          <p:cNvSpPr txBox="1"/>
          <p:nvPr/>
        </p:nvSpPr>
        <p:spPr>
          <a:xfrm>
            <a:off x="1444238" y="6585156"/>
            <a:ext cx="2709529" cy="589905"/>
          </a:xfrm>
          <a:prstGeom prst="rect">
            <a:avLst/>
          </a:prstGeom>
        </p:spPr>
        <p:txBody>
          <a:bodyPr lIns="0" tIns="0" rIns="0" bIns="0" rtlCol="0" anchor="t">
            <a:spAutoFit/>
          </a:bodyPr>
          <a:lstStyle/>
          <a:p>
            <a:pPr algn="ctr">
              <a:lnSpc>
                <a:spcPts val="2340"/>
              </a:lnSpc>
            </a:pPr>
            <a:r>
              <a:rPr lang="en-US" sz="1950" dirty="0">
                <a:solidFill>
                  <a:srgbClr val="1560AB"/>
                </a:solidFill>
                <a:latin typeface="Calibri (MS)"/>
                <a:ea typeface="Calibri (MS)"/>
                <a:cs typeface="Calibri (MS)"/>
                <a:sym typeface="Calibri (MS)"/>
              </a:rPr>
              <a:t>Bearbeitung von E-Mails &amp; Berichten</a:t>
            </a:r>
          </a:p>
        </p:txBody>
      </p:sp>
      <p:grpSp>
        <p:nvGrpSpPr>
          <p:cNvPr id="9" name="Group 9"/>
          <p:cNvGrpSpPr/>
          <p:nvPr/>
        </p:nvGrpSpPr>
        <p:grpSpPr>
          <a:xfrm>
            <a:off x="5147996" y="4477550"/>
            <a:ext cx="1646996" cy="1646996"/>
            <a:chOff x="0" y="0"/>
            <a:chExt cx="2195995" cy="2195995"/>
          </a:xfrm>
        </p:grpSpPr>
        <p:sp>
          <p:nvSpPr>
            <p:cNvPr id="10" name="Freeform 10"/>
            <p:cNvSpPr/>
            <p:nvPr/>
          </p:nvSpPr>
          <p:spPr>
            <a:xfrm>
              <a:off x="0" y="0"/>
              <a:ext cx="2196084" cy="2196084"/>
            </a:xfrm>
            <a:custGeom>
              <a:avLst/>
              <a:gdLst/>
              <a:ahLst/>
              <a:cxnLst/>
              <a:rect l="l" t="t" r="r" b="b"/>
              <a:pathLst>
                <a:path w="2196084" h="2196084">
                  <a:moveTo>
                    <a:pt x="0" y="1098042"/>
                  </a:moveTo>
                  <a:cubicBezTo>
                    <a:pt x="0" y="491617"/>
                    <a:pt x="491617" y="0"/>
                    <a:pt x="1098042" y="0"/>
                  </a:cubicBezTo>
                  <a:cubicBezTo>
                    <a:pt x="1704467" y="0"/>
                    <a:pt x="2196084" y="491617"/>
                    <a:pt x="2196084" y="1098042"/>
                  </a:cubicBezTo>
                  <a:cubicBezTo>
                    <a:pt x="2196084" y="1704467"/>
                    <a:pt x="1704467" y="2196084"/>
                    <a:pt x="1098042" y="2196084"/>
                  </a:cubicBezTo>
                  <a:cubicBezTo>
                    <a:pt x="491617" y="2196084"/>
                    <a:pt x="0" y="1704467"/>
                    <a:pt x="0" y="1098042"/>
                  </a:cubicBezTo>
                  <a:close/>
                </a:path>
              </a:pathLst>
            </a:custGeom>
            <a:solidFill>
              <a:srgbClr val="1560AB"/>
            </a:solidFill>
          </p:spPr>
          <p:txBody>
            <a:bodyPr/>
            <a:lstStyle/>
            <a:p>
              <a:endParaRPr lang="de-DE" dirty="0"/>
            </a:p>
          </p:txBody>
        </p:sp>
      </p:grpSp>
      <p:sp>
        <p:nvSpPr>
          <p:cNvPr id="11" name="Freeform 11"/>
          <p:cNvSpPr/>
          <p:nvPr/>
        </p:nvSpPr>
        <p:spPr>
          <a:xfrm>
            <a:off x="5499002" y="4828546"/>
            <a:ext cx="945004" cy="945004"/>
          </a:xfrm>
          <a:custGeom>
            <a:avLst/>
            <a:gdLst/>
            <a:ahLst/>
            <a:cxnLst/>
            <a:rect l="l" t="t" r="r" b="b"/>
            <a:pathLst>
              <a:path w="945004" h="945004">
                <a:moveTo>
                  <a:pt x="0" y="0"/>
                </a:moveTo>
                <a:lnTo>
                  <a:pt x="945003" y="0"/>
                </a:lnTo>
                <a:lnTo>
                  <a:pt x="945003" y="945004"/>
                </a:lnTo>
                <a:lnTo>
                  <a:pt x="0" y="9450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de-DE" dirty="0"/>
          </a:p>
        </p:txBody>
      </p:sp>
      <p:sp>
        <p:nvSpPr>
          <p:cNvPr id="12" name="TextBox 12"/>
          <p:cNvSpPr txBox="1"/>
          <p:nvPr/>
        </p:nvSpPr>
        <p:spPr>
          <a:xfrm>
            <a:off x="4616739" y="6585156"/>
            <a:ext cx="2709529" cy="589905"/>
          </a:xfrm>
          <a:prstGeom prst="rect">
            <a:avLst/>
          </a:prstGeom>
        </p:spPr>
        <p:txBody>
          <a:bodyPr lIns="0" tIns="0" rIns="0" bIns="0" rtlCol="0" anchor="t">
            <a:spAutoFit/>
          </a:bodyPr>
          <a:lstStyle/>
          <a:p>
            <a:pPr algn="ctr">
              <a:lnSpc>
                <a:spcPts val="2340"/>
              </a:lnSpc>
            </a:pPr>
            <a:r>
              <a:rPr lang="en-US" sz="1950" dirty="0">
                <a:solidFill>
                  <a:srgbClr val="1560AB"/>
                </a:solidFill>
                <a:latin typeface="Calibri (MS)"/>
                <a:ea typeface="Calibri (MS)"/>
                <a:cs typeface="Calibri (MS)"/>
                <a:sym typeface="Calibri (MS)"/>
              </a:rPr>
              <a:t>Gesprächsführung am Telefon</a:t>
            </a:r>
          </a:p>
        </p:txBody>
      </p:sp>
      <p:grpSp>
        <p:nvGrpSpPr>
          <p:cNvPr id="13" name="Group 13"/>
          <p:cNvGrpSpPr/>
          <p:nvPr/>
        </p:nvGrpSpPr>
        <p:grpSpPr>
          <a:xfrm>
            <a:off x="8320497" y="4477550"/>
            <a:ext cx="1646996" cy="1646996"/>
            <a:chOff x="0" y="0"/>
            <a:chExt cx="2195995" cy="2195995"/>
          </a:xfrm>
        </p:grpSpPr>
        <p:sp>
          <p:nvSpPr>
            <p:cNvPr id="14" name="Freeform 14"/>
            <p:cNvSpPr/>
            <p:nvPr/>
          </p:nvSpPr>
          <p:spPr>
            <a:xfrm>
              <a:off x="0" y="0"/>
              <a:ext cx="2196084" cy="2196084"/>
            </a:xfrm>
            <a:custGeom>
              <a:avLst/>
              <a:gdLst/>
              <a:ahLst/>
              <a:cxnLst/>
              <a:rect l="l" t="t" r="r" b="b"/>
              <a:pathLst>
                <a:path w="2196084" h="2196084">
                  <a:moveTo>
                    <a:pt x="0" y="1098042"/>
                  </a:moveTo>
                  <a:cubicBezTo>
                    <a:pt x="0" y="491617"/>
                    <a:pt x="491617" y="0"/>
                    <a:pt x="1098042" y="0"/>
                  </a:cubicBezTo>
                  <a:cubicBezTo>
                    <a:pt x="1704467" y="0"/>
                    <a:pt x="2196084" y="491617"/>
                    <a:pt x="2196084" y="1098042"/>
                  </a:cubicBezTo>
                  <a:cubicBezTo>
                    <a:pt x="2196084" y="1704467"/>
                    <a:pt x="1704467" y="2196084"/>
                    <a:pt x="1098042" y="2196084"/>
                  </a:cubicBezTo>
                  <a:cubicBezTo>
                    <a:pt x="491617" y="2196084"/>
                    <a:pt x="0" y="1704467"/>
                    <a:pt x="0" y="1098042"/>
                  </a:cubicBezTo>
                  <a:close/>
                </a:path>
              </a:pathLst>
            </a:custGeom>
            <a:solidFill>
              <a:srgbClr val="1560AB"/>
            </a:solidFill>
          </p:spPr>
          <p:txBody>
            <a:bodyPr/>
            <a:lstStyle/>
            <a:p>
              <a:endParaRPr lang="de-DE" dirty="0"/>
            </a:p>
          </p:txBody>
        </p:sp>
      </p:grpSp>
      <p:sp>
        <p:nvSpPr>
          <p:cNvPr id="15" name="Freeform 15"/>
          <p:cNvSpPr/>
          <p:nvPr/>
        </p:nvSpPr>
        <p:spPr>
          <a:xfrm>
            <a:off x="8671503" y="4828546"/>
            <a:ext cx="945004" cy="945004"/>
          </a:xfrm>
          <a:custGeom>
            <a:avLst/>
            <a:gdLst/>
            <a:ahLst/>
            <a:cxnLst/>
            <a:rect l="l" t="t" r="r" b="b"/>
            <a:pathLst>
              <a:path w="945004" h="945004">
                <a:moveTo>
                  <a:pt x="0" y="0"/>
                </a:moveTo>
                <a:lnTo>
                  <a:pt x="945004" y="0"/>
                </a:lnTo>
                <a:lnTo>
                  <a:pt x="945004" y="945004"/>
                </a:lnTo>
                <a:lnTo>
                  <a:pt x="0" y="9450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de-DE" dirty="0"/>
          </a:p>
        </p:txBody>
      </p:sp>
      <p:sp>
        <p:nvSpPr>
          <p:cNvPr id="16" name="TextBox 16"/>
          <p:cNvSpPr txBox="1"/>
          <p:nvPr/>
        </p:nvSpPr>
        <p:spPr>
          <a:xfrm>
            <a:off x="7789240" y="6585156"/>
            <a:ext cx="2709529" cy="589905"/>
          </a:xfrm>
          <a:prstGeom prst="rect">
            <a:avLst/>
          </a:prstGeom>
        </p:spPr>
        <p:txBody>
          <a:bodyPr lIns="0" tIns="0" rIns="0" bIns="0" rtlCol="0" anchor="t">
            <a:spAutoFit/>
          </a:bodyPr>
          <a:lstStyle/>
          <a:p>
            <a:pPr algn="ctr">
              <a:lnSpc>
                <a:spcPts val="2340"/>
              </a:lnSpc>
            </a:pPr>
            <a:r>
              <a:rPr lang="en-US" sz="1950" dirty="0">
                <a:solidFill>
                  <a:srgbClr val="1560AB"/>
                </a:solidFill>
                <a:latin typeface="Calibri (MS)"/>
                <a:ea typeface="Calibri (MS)"/>
                <a:cs typeface="Calibri (MS)"/>
                <a:sym typeface="Calibri (MS)"/>
              </a:rPr>
              <a:t>Teamarbeit &amp; professionelles Auftreten</a:t>
            </a:r>
          </a:p>
        </p:txBody>
      </p:sp>
      <p:grpSp>
        <p:nvGrpSpPr>
          <p:cNvPr id="17" name="Group 17"/>
          <p:cNvGrpSpPr/>
          <p:nvPr/>
        </p:nvGrpSpPr>
        <p:grpSpPr>
          <a:xfrm>
            <a:off x="11492998" y="4477550"/>
            <a:ext cx="1646996" cy="1646996"/>
            <a:chOff x="0" y="0"/>
            <a:chExt cx="2195995" cy="2195995"/>
          </a:xfrm>
        </p:grpSpPr>
        <p:sp>
          <p:nvSpPr>
            <p:cNvPr id="18" name="Freeform 18"/>
            <p:cNvSpPr/>
            <p:nvPr/>
          </p:nvSpPr>
          <p:spPr>
            <a:xfrm>
              <a:off x="0" y="0"/>
              <a:ext cx="2196084" cy="2196084"/>
            </a:xfrm>
            <a:custGeom>
              <a:avLst/>
              <a:gdLst/>
              <a:ahLst/>
              <a:cxnLst/>
              <a:rect l="l" t="t" r="r" b="b"/>
              <a:pathLst>
                <a:path w="2196084" h="2196084">
                  <a:moveTo>
                    <a:pt x="0" y="1098042"/>
                  </a:moveTo>
                  <a:cubicBezTo>
                    <a:pt x="0" y="491617"/>
                    <a:pt x="491617" y="0"/>
                    <a:pt x="1098042" y="0"/>
                  </a:cubicBezTo>
                  <a:cubicBezTo>
                    <a:pt x="1704467" y="0"/>
                    <a:pt x="2196084" y="491617"/>
                    <a:pt x="2196084" y="1098042"/>
                  </a:cubicBezTo>
                  <a:cubicBezTo>
                    <a:pt x="2196084" y="1704467"/>
                    <a:pt x="1704467" y="2196084"/>
                    <a:pt x="1098042" y="2196084"/>
                  </a:cubicBezTo>
                  <a:cubicBezTo>
                    <a:pt x="491617" y="2196084"/>
                    <a:pt x="0" y="1704467"/>
                    <a:pt x="0" y="1098042"/>
                  </a:cubicBezTo>
                  <a:close/>
                </a:path>
              </a:pathLst>
            </a:custGeom>
            <a:solidFill>
              <a:srgbClr val="1560AB"/>
            </a:solidFill>
          </p:spPr>
          <p:txBody>
            <a:bodyPr/>
            <a:lstStyle/>
            <a:p>
              <a:endParaRPr lang="de-DE" dirty="0"/>
            </a:p>
          </p:txBody>
        </p:sp>
      </p:grpSp>
      <p:sp>
        <p:nvSpPr>
          <p:cNvPr id="19" name="Freeform 19"/>
          <p:cNvSpPr/>
          <p:nvPr/>
        </p:nvSpPr>
        <p:spPr>
          <a:xfrm>
            <a:off x="11844004" y="4828546"/>
            <a:ext cx="945004" cy="945004"/>
          </a:xfrm>
          <a:custGeom>
            <a:avLst/>
            <a:gdLst/>
            <a:ahLst/>
            <a:cxnLst/>
            <a:rect l="l" t="t" r="r" b="b"/>
            <a:pathLst>
              <a:path w="945004" h="945004">
                <a:moveTo>
                  <a:pt x="0" y="0"/>
                </a:moveTo>
                <a:lnTo>
                  <a:pt x="945004" y="0"/>
                </a:lnTo>
                <a:lnTo>
                  <a:pt x="945004" y="945004"/>
                </a:lnTo>
                <a:lnTo>
                  <a:pt x="0" y="94500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de-DE" dirty="0"/>
          </a:p>
        </p:txBody>
      </p:sp>
      <p:sp>
        <p:nvSpPr>
          <p:cNvPr id="20" name="TextBox 20"/>
          <p:cNvSpPr txBox="1"/>
          <p:nvPr/>
        </p:nvSpPr>
        <p:spPr>
          <a:xfrm>
            <a:off x="10961741" y="6585156"/>
            <a:ext cx="2709529" cy="589905"/>
          </a:xfrm>
          <a:prstGeom prst="rect">
            <a:avLst/>
          </a:prstGeom>
        </p:spPr>
        <p:txBody>
          <a:bodyPr lIns="0" tIns="0" rIns="0" bIns="0" rtlCol="0" anchor="t">
            <a:spAutoFit/>
          </a:bodyPr>
          <a:lstStyle/>
          <a:p>
            <a:pPr algn="ctr">
              <a:lnSpc>
                <a:spcPts val="2340"/>
              </a:lnSpc>
            </a:pPr>
            <a:r>
              <a:rPr lang="en-US" sz="1950" dirty="0">
                <a:solidFill>
                  <a:srgbClr val="1560AB"/>
                </a:solidFill>
                <a:latin typeface="Calibri (MS)"/>
                <a:ea typeface="Calibri (MS)"/>
                <a:cs typeface="Calibri (MS)"/>
                <a:sym typeface="Calibri (MS)"/>
              </a:rPr>
              <a:t>Fachsprache </a:t>
            </a:r>
            <a:r>
              <a:rPr lang="en-US" sz="1950" dirty="0" err="1">
                <a:solidFill>
                  <a:srgbClr val="1560AB"/>
                </a:solidFill>
                <a:latin typeface="Calibri (MS)"/>
                <a:ea typeface="Calibri (MS)"/>
                <a:cs typeface="Calibri (MS)"/>
                <a:sym typeface="Calibri (MS)"/>
              </a:rPr>
              <a:t>im</a:t>
            </a:r>
            <a:r>
              <a:rPr lang="en-US" sz="1950" dirty="0">
                <a:solidFill>
                  <a:srgbClr val="1560AB"/>
                </a:solidFill>
                <a:latin typeface="Calibri (MS)"/>
                <a:ea typeface="Calibri (MS)"/>
                <a:cs typeface="Calibri (MS)"/>
                <a:sym typeface="Calibri (MS)"/>
              </a:rPr>
              <a:t> </a:t>
            </a:r>
            <a:r>
              <a:rPr lang="en-US" sz="1950" dirty="0" err="1">
                <a:solidFill>
                  <a:srgbClr val="1560AB"/>
                </a:solidFill>
                <a:latin typeface="Calibri (MS)"/>
                <a:ea typeface="Calibri (MS)"/>
                <a:cs typeface="Calibri (MS)"/>
                <a:sym typeface="Calibri (MS)"/>
              </a:rPr>
              <a:t>B</a:t>
            </a:r>
            <a:r>
              <a:rPr lang="en-US" sz="2000" dirty="0" err="1">
                <a:solidFill>
                  <a:srgbClr val="1560AB"/>
                </a:solidFill>
                <a:latin typeface="Calibri (MS)"/>
                <a:ea typeface="Calibri (MS)"/>
                <a:cs typeface="Calibri (MS)"/>
                <a:sym typeface="Calibri (MS)"/>
              </a:rPr>
              <a:t>ü</a:t>
            </a:r>
            <a:r>
              <a:rPr lang="en-US" sz="1950" dirty="0" err="1">
                <a:solidFill>
                  <a:srgbClr val="1560AB"/>
                </a:solidFill>
                <a:latin typeface="Calibri (MS)"/>
                <a:ea typeface="Calibri (MS)"/>
                <a:cs typeface="Calibri (MS)"/>
                <a:sym typeface="Calibri (MS)"/>
              </a:rPr>
              <a:t>roalltag</a:t>
            </a:r>
            <a:r>
              <a:rPr lang="en-US" sz="1950" dirty="0">
                <a:solidFill>
                  <a:srgbClr val="1560AB"/>
                </a:solidFill>
                <a:latin typeface="Calibri (MS)"/>
                <a:ea typeface="Calibri (MS)"/>
                <a:cs typeface="Calibri (MS)"/>
                <a:sym typeface="Calibri (MS)"/>
              </a:rPr>
              <a:t> verstehen und anwenden</a:t>
            </a:r>
          </a:p>
        </p:txBody>
      </p:sp>
      <p:grpSp>
        <p:nvGrpSpPr>
          <p:cNvPr id="21" name="Group 21"/>
          <p:cNvGrpSpPr/>
          <p:nvPr/>
        </p:nvGrpSpPr>
        <p:grpSpPr>
          <a:xfrm>
            <a:off x="14665500" y="4477550"/>
            <a:ext cx="1646996" cy="1646996"/>
            <a:chOff x="0" y="0"/>
            <a:chExt cx="2195995" cy="2195995"/>
          </a:xfrm>
        </p:grpSpPr>
        <p:sp>
          <p:nvSpPr>
            <p:cNvPr id="22" name="Freeform 22"/>
            <p:cNvSpPr/>
            <p:nvPr/>
          </p:nvSpPr>
          <p:spPr>
            <a:xfrm>
              <a:off x="0" y="0"/>
              <a:ext cx="2196084" cy="2196084"/>
            </a:xfrm>
            <a:custGeom>
              <a:avLst/>
              <a:gdLst/>
              <a:ahLst/>
              <a:cxnLst/>
              <a:rect l="l" t="t" r="r" b="b"/>
              <a:pathLst>
                <a:path w="2196084" h="2196084">
                  <a:moveTo>
                    <a:pt x="0" y="1098042"/>
                  </a:moveTo>
                  <a:cubicBezTo>
                    <a:pt x="0" y="491617"/>
                    <a:pt x="491617" y="0"/>
                    <a:pt x="1098042" y="0"/>
                  </a:cubicBezTo>
                  <a:cubicBezTo>
                    <a:pt x="1704467" y="0"/>
                    <a:pt x="2196084" y="491617"/>
                    <a:pt x="2196084" y="1098042"/>
                  </a:cubicBezTo>
                  <a:cubicBezTo>
                    <a:pt x="2196084" y="1704467"/>
                    <a:pt x="1704467" y="2196084"/>
                    <a:pt x="1098042" y="2196084"/>
                  </a:cubicBezTo>
                  <a:cubicBezTo>
                    <a:pt x="491617" y="2196084"/>
                    <a:pt x="0" y="1704467"/>
                    <a:pt x="0" y="1098042"/>
                  </a:cubicBezTo>
                  <a:close/>
                </a:path>
              </a:pathLst>
            </a:custGeom>
            <a:solidFill>
              <a:srgbClr val="1560AB"/>
            </a:solidFill>
          </p:spPr>
          <p:txBody>
            <a:bodyPr/>
            <a:lstStyle/>
            <a:p>
              <a:endParaRPr lang="de-DE" dirty="0"/>
            </a:p>
          </p:txBody>
        </p:sp>
      </p:grpSp>
      <p:sp>
        <p:nvSpPr>
          <p:cNvPr id="23" name="Freeform 23"/>
          <p:cNvSpPr/>
          <p:nvPr/>
        </p:nvSpPr>
        <p:spPr>
          <a:xfrm>
            <a:off x="15016496" y="4828546"/>
            <a:ext cx="945004" cy="945004"/>
          </a:xfrm>
          <a:custGeom>
            <a:avLst/>
            <a:gdLst/>
            <a:ahLst/>
            <a:cxnLst/>
            <a:rect l="l" t="t" r="r" b="b"/>
            <a:pathLst>
              <a:path w="945004" h="945004">
                <a:moveTo>
                  <a:pt x="0" y="0"/>
                </a:moveTo>
                <a:lnTo>
                  <a:pt x="945004" y="0"/>
                </a:lnTo>
                <a:lnTo>
                  <a:pt x="945004" y="945004"/>
                </a:lnTo>
                <a:lnTo>
                  <a:pt x="0" y="9450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de-DE" dirty="0"/>
          </a:p>
        </p:txBody>
      </p:sp>
      <p:sp>
        <p:nvSpPr>
          <p:cNvPr id="24" name="TextBox 24"/>
          <p:cNvSpPr txBox="1"/>
          <p:nvPr/>
        </p:nvSpPr>
        <p:spPr>
          <a:xfrm>
            <a:off x="14134233" y="6585156"/>
            <a:ext cx="2709529" cy="884858"/>
          </a:xfrm>
          <a:prstGeom prst="rect">
            <a:avLst/>
          </a:prstGeom>
        </p:spPr>
        <p:txBody>
          <a:bodyPr lIns="0" tIns="0" rIns="0" bIns="0" rtlCol="0" anchor="t">
            <a:spAutoFit/>
          </a:bodyPr>
          <a:lstStyle/>
          <a:p>
            <a:pPr algn="ctr">
              <a:lnSpc>
                <a:spcPts val="2340"/>
              </a:lnSpc>
            </a:pPr>
            <a:r>
              <a:rPr lang="en-US" sz="1950" dirty="0">
                <a:solidFill>
                  <a:srgbClr val="1560AB"/>
                </a:solidFill>
                <a:latin typeface="Calibri (MS)"/>
                <a:ea typeface="Calibri (MS)"/>
                <a:cs typeface="Calibri (MS)"/>
                <a:sym typeface="Calibri (MS)"/>
              </a:rPr>
              <a:t>Grundlagen Business English f</a:t>
            </a:r>
            <a:r>
              <a:rPr lang="en-US" sz="2000" dirty="0">
                <a:solidFill>
                  <a:srgbClr val="1560AB"/>
                </a:solidFill>
                <a:latin typeface="Calibri (MS)"/>
                <a:ea typeface="Calibri (MS)"/>
                <a:cs typeface="Calibri (MS)"/>
                <a:sym typeface="Calibri (MS)"/>
              </a:rPr>
              <a:t>ü</a:t>
            </a:r>
            <a:r>
              <a:rPr lang="en-US" sz="1950" dirty="0">
                <a:solidFill>
                  <a:srgbClr val="1560AB"/>
                </a:solidFill>
                <a:latin typeface="Calibri (MS)"/>
                <a:ea typeface="Calibri (MS)"/>
                <a:cs typeface="Calibri (MS)"/>
                <a:sym typeface="Calibri (MS)"/>
              </a:rPr>
              <a:t>r </a:t>
            </a:r>
            <a:r>
              <a:rPr lang="en-US" sz="1950" dirty="0" err="1">
                <a:solidFill>
                  <a:srgbClr val="1560AB"/>
                </a:solidFill>
                <a:latin typeface="Calibri (MS)"/>
                <a:ea typeface="Calibri (MS)"/>
                <a:cs typeface="Calibri (MS)"/>
                <a:sym typeface="Calibri (MS)"/>
              </a:rPr>
              <a:t>einfache</a:t>
            </a:r>
            <a:r>
              <a:rPr lang="en-US" sz="1950" dirty="0">
                <a:solidFill>
                  <a:srgbClr val="1560AB"/>
                </a:solidFill>
                <a:latin typeface="Calibri (MS)"/>
                <a:ea typeface="Calibri (MS)"/>
                <a:cs typeface="Calibri (MS)"/>
                <a:sym typeface="Calibri (MS)"/>
              </a:rPr>
              <a:t> </a:t>
            </a:r>
            <a:r>
              <a:rPr lang="en-US" sz="1950" dirty="0" err="1">
                <a:solidFill>
                  <a:srgbClr val="1560AB"/>
                </a:solidFill>
                <a:latin typeface="Calibri (MS)"/>
                <a:ea typeface="Calibri (MS)"/>
                <a:cs typeface="Calibri (MS)"/>
                <a:sym typeface="Calibri (MS)"/>
              </a:rPr>
              <a:t>Geschäftsituationen</a:t>
            </a:r>
            <a:endParaRPr lang="en-US" sz="1950" dirty="0">
              <a:solidFill>
                <a:srgbClr val="1560AB"/>
              </a:solidFill>
              <a:latin typeface="Calibri (MS)"/>
              <a:ea typeface="Calibri (MS)"/>
              <a:cs typeface="Calibri (MS)"/>
              <a:sym typeface="Calibri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 calcmode="lin" valueType="num">
                                      <p:cBhvr>
                                        <p:cTn id="25"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1000" fill="hold"/>
                                        <p:tgtEl>
                                          <p:spTgt spid="17"/>
                                        </p:tgtEl>
                                        <p:attrNameLst>
                                          <p:attrName>ppt_w</p:attrName>
                                        </p:attrNameLst>
                                      </p:cBhvr>
                                      <p:tavLst>
                                        <p:tav tm="0">
                                          <p:val>
                                            <p:fltVal val="0"/>
                                          </p:val>
                                        </p:tav>
                                        <p:tav tm="100000">
                                          <p:val>
                                            <p:strVal val="#ppt_w"/>
                                          </p:val>
                                        </p:tav>
                                      </p:tavLst>
                                    </p:anim>
                                    <p:anim calcmode="lin" valueType="num">
                                      <p:cBhvr>
                                        <p:cTn id="32" dur="1000" fill="hold"/>
                                        <p:tgtEl>
                                          <p:spTgt spid="17"/>
                                        </p:tgtEl>
                                        <p:attrNameLst>
                                          <p:attrName>ppt_h</p:attrName>
                                        </p:attrNameLst>
                                      </p:cBhvr>
                                      <p:tavLst>
                                        <p:tav tm="0">
                                          <p:val>
                                            <p:fltVal val="0"/>
                                          </p:val>
                                        </p:tav>
                                        <p:tav tm="100000">
                                          <p:val>
                                            <p:strVal val="#ppt_h"/>
                                          </p:val>
                                        </p:tav>
                                      </p:tavLst>
                                    </p:anim>
                                    <p:anim calcmode="lin" valueType="num">
                                      <p:cBhvr>
                                        <p:cTn id="33"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1000" fill="hold"/>
                                        <p:tgtEl>
                                          <p:spTgt spid="21"/>
                                        </p:tgtEl>
                                        <p:attrNameLst>
                                          <p:attrName>ppt_w</p:attrName>
                                        </p:attrNameLst>
                                      </p:cBhvr>
                                      <p:tavLst>
                                        <p:tav tm="0">
                                          <p:val>
                                            <p:fltVal val="0"/>
                                          </p:val>
                                        </p:tav>
                                        <p:tav tm="100000">
                                          <p:val>
                                            <p:strVal val="#ppt_w"/>
                                          </p:val>
                                        </p:tav>
                                      </p:tavLst>
                                    </p:anim>
                                    <p:anim calcmode="lin" valueType="num">
                                      <p:cBhvr>
                                        <p:cTn id="40" dur="1000" fill="hold"/>
                                        <p:tgtEl>
                                          <p:spTgt spid="21"/>
                                        </p:tgtEl>
                                        <p:attrNameLst>
                                          <p:attrName>ppt_h</p:attrName>
                                        </p:attrNameLst>
                                      </p:cBhvr>
                                      <p:tavLst>
                                        <p:tav tm="0">
                                          <p:val>
                                            <p:fltVal val="0"/>
                                          </p:val>
                                        </p:tav>
                                        <p:tav tm="100000">
                                          <p:val>
                                            <p:strVal val="#ppt_h"/>
                                          </p:val>
                                        </p:tav>
                                      </p:tavLst>
                                    </p:anim>
                                    <p:anim calcmode="lin" valueType="num">
                                      <p:cBhvr>
                                        <p:cTn id="41"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2736B24-1696-CDA5-2DC1-B69DE784DD3A}"/>
              </a:ext>
            </a:extLst>
          </p:cNvPr>
          <p:cNvSpPr txBox="1"/>
          <p:nvPr/>
        </p:nvSpPr>
        <p:spPr>
          <a:xfrm>
            <a:off x="721519" y="5629273"/>
            <a:ext cx="5222081" cy="367903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spc="-32" dirty="0" err="1">
                <a:solidFill>
                  <a:schemeClr val="bg1">
                    <a:lumMod val="50000"/>
                  </a:schemeClr>
                </a:solidFill>
                <a:latin typeface="+mj-lt"/>
                <a:ea typeface="+mj-ea"/>
                <a:cs typeface="+mj-cs"/>
                <a:sym typeface="TT Rounds Condensed"/>
              </a:rPr>
              <a:t>Verwaltungspraxis</a:t>
            </a:r>
            <a:endParaRPr lang="en-US" sz="5400" spc="-32" dirty="0">
              <a:solidFill>
                <a:schemeClr val="bg1">
                  <a:lumMod val="50000"/>
                </a:schemeClr>
              </a:solidFill>
              <a:latin typeface="+mj-lt"/>
              <a:ea typeface="+mj-ea"/>
              <a:cs typeface="+mj-cs"/>
              <a:sym typeface="TT Rounds Condensed"/>
            </a:endParaRPr>
          </a:p>
        </p:txBody>
      </p:sp>
      <p:pic>
        <p:nvPicPr>
          <p:cNvPr id="6" name="Grafik 5" descr="Büroangestellter sucht nach Akten">
            <a:extLst>
              <a:ext uri="{FF2B5EF4-FFF2-40B4-BE49-F238E27FC236}">
                <a16:creationId xmlns:a16="http://schemas.microsoft.com/office/drawing/2014/main" id="{A092527F-1D78-8754-B6DA-742278690967}"/>
              </a:ext>
            </a:extLst>
          </p:cNvPr>
          <p:cNvPicPr>
            <a:picLocks noChangeAspect="1"/>
          </p:cNvPicPr>
          <p:nvPr/>
        </p:nvPicPr>
        <p:blipFill>
          <a:blip r:embed="rId2">
            <a:extLst>
              <a:ext uri="{28A0092B-C50C-407E-A947-70E740481C1C}">
                <a14:useLocalDpi xmlns:a14="http://schemas.microsoft.com/office/drawing/2010/main" val="0"/>
              </a:ext>
            </a:extLst>
          </a:blip>
          <a:srcRect t="55724" b="3696"/>
          <a:stretch>
            <a:fillRect/>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Textfeld 4">
            <a:extLst>
              <a:ext uri="{FF2B5EF4-FFF2-40B4-BE49-F238E27FC236}">
                <a16:creationId xmlns:a16="http://schemas.microsoft.com/office/drawing/2014/main" id="{AAA91B46-A3F3-C107-CCCD-2B080006EE75}"/>
              </a:ext>
            </a:extLst>
          </p:cNvPr>
          <p:cNvSpPr txBox="1"/>
          <p:nvPr/>
        </p:nvSpPr>
        <p:spPr>
          <a:xfrm>
            <a:off x="6335973" y="5629275"/>
            <a:ext cx="11228119" cy="3679030"/>
          </a:xfrm>
          <a:prstGeom prst="rect">
            <a:avLst/>
          </a:prstGeom>
        </p:spPr>
        <p:txBody>
          <a:bodyPr vert="horz" lIns="91440" tIns="45720" rIns="91440" bIns="45720" rtlCol="0" anchor="ctr">
            <a:normAutofit/>
          </a:bodyPr>
          <a:lstStyle/>
          <a:p>
            <a:pPr marL="542925" lvl="1" indent="-228600">
              <a:lnSpc>
                <a:spcPct val="90000"/>
              </a:lnSpc>
              <a:spcAft>
                <a:spcPts val="600"/>
              </a:spcAft>
              <a:buFont typeface="Arial" panose="020B0604020202020204" pitchFamily="34" charset="0"/>
              <a:buChar char="•"/>
            </a:pPr>
            <a:r>
              <a:rPr lang="en-US" sz="2700" dirty="0" err="1">
                <a:solidFill>
                  <a:srgbClr val="0070C0"/>
                </a:solidFill>
                <a:sym typeface="Calibri (MS)"/>
              </a:rPr>
              <a:t>Organisation</a:t>
            </a:r>
            <a:r>
              <a:rPr lang="en-US" sz="2700" dirty="0">
                <a:solidFill>
                  <a:srgbClr val="0070C0"/>
                </a:solidFill>
                <a:sym typeface="Calibri (MS)"/>
              </a:rPr>
              <a:t> von </a:t>
            </a:r>
            <a:r>
              <a:rPr lang="en-US" sz="2700" dirty="0" err="1">
                <a:solidFill>
                  <a:srgbClr val="0070C0"/>
                </a:solidFill>
                <a:sym typeface="Calibri (MS)"/>
              </a:rPr>
              <a:t>Terminen</a:t>
            </a:r>
            <a:r>
              <a:rPr lang="en-US" sz="2700" dirty="0">
                <a:solidFill>
                  <a:srgbClr val="0070C0"/>
                </a:solidFill>
                <a:sym typeface="Calibri (MS)"/>
              </a:rPr>
              <a:t>, </a:t>
            </a:r>
            <a:r>
              <a:rPr lang="en-US" sz="2700" dirty="0" err="1">
                <a:solidFill>
                  <a:srgbClr val="0070C0"/>
                </a:solidFill>
                <a:sym typeface="Calibri (MS)"/>
              </a:rPr>
              <a:t>Dokumenten</a:t>
            </a:r>
            <a:r>
              <a:rPr lang="en-US" sz="2700" dirty="0">
                <a:solidFill>
                  <a:srgbClr val="0070C0"/>
                </a:solidFill>
                <a:sym typeface="Calibri (MS)"/>
              </a:rPr>
              <a:t> und </a:t>
            </a:r>
            <a:r>
              <a:rPr lang="en-US" sz="2700" dirty="0" err="1">
                <a:solidFill>
                  <a:srgbClr val="0070C0"/>
                </a:solidFill>
                <a:sym typeface="Calibri (MS)"/>
              </a:rPr>
              <a:t>Aufgaben</a:t>
            </a:r>
            <a:endParaRPr lang="en-US" sz="2700" dirty="0">
              <a:sym typeface="Calibri (MS)"/>
            </a:endParaRPr>
          </a:p>
          <a:p>
            <a:pPr marL="542925" lvl="1" indent="-228600">
              <a:lnSpc>
                <a:spcPct val="90000"/>
              </a:lnSpc>
              <a:spcAft>
                <a:spcPts val="600"/>
              </a:spcAft>
              <a:buFont typeface="Arial" panose="020B0604020202020204" pitchFamily="34" charset="0"/>
              <a:buChar char="•"/>
            </a:pPr>
            <a:r>
              <a:rPr lang="en-US" sz="2700" dirty="0" err="1">
                <a:solidFill>
                  <a:srgbClr val="0070C0"/>
                </a:solidFill>
                <a:sym typeface="Calibri (MS)"/>
              </a:rPr>
              <a:t>Strukturierte</a:t>
            </a:r>
            <a:r>
              <a:rPr lang="en-US" sz="2700" dirty="0">
                <a:solidFill>
                  <a:srgbClr val="0070C0"/>
                </a:solidFill>
                <a:sym typeface="Calibri (MS)"/>
              </a:rPr>
              <a:t> </a:t>
            </a:r>
            <a:r>
              <a:rPr lang="en-US" sz="2700" dirty="0" err="1">
                <a:solidFill>
                  <a:srgbClr val="0070C0"/>
                </a:solidFill>
                <a:sym typeface="Calibri (MS)"/>
              </a:rPr>
              <a:t>digitale</a:t>
            </a:r>
            <a:r>
              <a:rPr lang="en-US" sz="2700" dirty="0">
                <a:solidFill>
                  <a:srgbClr val="0070C0"/>
                </a:solidFill>
                <a:sym typeface="Calibri (MS)"/>
              </a:rPr>
              <a:t> </a:t>
            </a:r>
            <a:r>
              <a:rPr lang="en-US" sz="2700" dirty="0" err="1">
                <a:solidFill>
                  <a:srgbClr val="0070C0"/>
                </a:solidFill>
                <a:sym typeface="Calibri (MS)"/>
              </a:rPr>
              <a:t>Ablage</a:t>
            </a:r>
            <a:r>
              <a:rPr lang="en-US" sz="2700" dirty="0">
                <a:solidFill>
                  <a:srgbClr val="0070C0"/>
                </a:solidFill>
                <a:sym typeface="Calibri (MS)"/>
              </a:rPr>
              <a:t> </a:t>
            </a:r>
            <a:endParaRPr lang="en-US" sz="2700" dirty="0">
              <a:sym typeface="Calibri (MS)"/>
            </a:endParaRPr>
          </a:p>
          <a:p>
            <a:pPr marL="542925" lvl="1" indent="-228600">
              <a:lnSpc>
                <a:spcPct val="90000"/>
              </a:lnSpc>
              <a:spcAft>
                <a:spcPts val="600"/>
              </a:spcAft>
              <a:buFont typeface="Arial" panose="020B0604020202020204" pitchFamily="34" charset="0"/>
              <a:buChar char="•"/>
            </a:pPr>
            <a:r>
              <a:rPr lang="en-US" sz="2700" dirty="0" err="1">
                <a:solidFill>
                  <a:srgbClr val="0070C0"/>
                </a:solidFill>
                <a:sym typeface="Calibri (MS)"/>
              </a:rPr>
              <a:t>Einblick</a:t>
            </a:r>
            <a:r>
              <a:rPr lang="en-US" sz="2700" dirty="0">
                <a:solidFill>
                  <a:srgbClr val="0070C0"/>
                </a:solidFill>
                <a:sym typeface="Calibri (MS)"/>
              </a:rPr>
              <a:t> in </a:t>
            </a:r>
            <a:r>
              <a:rPr lang="en-US" sz="2700" dirty="0" err="1">
                <a:solidFill>
                  <a:srgbClr val="0070C0"/>
                </a:solidFill>
                <a:sym typeface="Calibri (MS)"/>
              </a:rPr>
              <a:t>Personalverwaltung</a:t>
            </a:r>
            <a:r>
              <a:rPr lang="en-US" sz="2700" dirty="0">
                <a:solidFill>
                  <a:srgbClr val="0070C0"/>
                </a:solidFill>
                <a:sym typeface="Calibri (MS)"/>
              </a:rPr>
              <a:t> </a:t>
            </a:r>
          </a:p>
          <a:p>
            <a:pPr marL="542925" lvl="1" indent="-228600">
              <a:lnSpc>
                <a:spcPct val="90000"/>
              </a:lnSpc>
              <a:spcAft>
                <a:spcPts val="600"/>
              </a:spcAft>
              <a:buFont typeface="Arial" panose="020B0604020202020204" pitchFamily="34" charset="0"/>
              <a:buChar char="•"/>
            </a:pPr>
            <a:r>
              <a:rPr lang="en-US" sz="2700" dirty="0" err="1">
                <a:solidFill>
                  <a:srgbClr val="0070C0"/>
                </a:solidFill>
                <a:sym typeface="Calibri (MS)"/>
              </a:rPr>
              <a:t>Grundlagen</a:t>
            </a:r>
            <a:r>
              <a:rPr lang="en-US" sz="2700" dirty="0">
                <a:solidFill>
                  <a:srgbClr val="0070C0"/>
                </a:solidFill>
                <a:sym typeface="Calibri (MS)"/>
              </a:rPr>
              <a:t> </a:t>
            </a:r>
            <a:r>
              <a:rPr lang="en-US" sz="2700" dirty="0" err="1">
                <a:solidFill>
                  <a:srgbClr val="0070C0"/>
                </a:solidFill>
                <a:sym typeface="Calibri (MS)"/>
              </a:rPr>
              <a:t>zu</a:t>
            </a:r>
            <a:r>
              <a:rPr lang="en-US" sz="2700" dirty="0">
                <a:solidFill>
                  <a:srgbClr val="0070C0"/>
                </a:solidFill>
                <a:sym typeface="Calibri (MS)"/>
              </a:rPr>
              <a:t> </a:t>
            </a:r>
            <a:r>
              <a:rPr lang="en-US" sz="2700" dirty="0" err="1">
                <a:solidFill>
                  <a:srgbClr val="0070C0"/>
                </a:solidFill>
                <a:sym typeface="Calibri (MS)"/>
              </a:rPr>
              <a:t>Datenschutz</a:t>
            </a:r>
            <a:r>
              <a:rPr lang="en-US" sz="2700" dirty="0">
                <a:solidFill>
                  <a:srgbClr val="0070C0"/>
                </a:solidFill>
                <a:sym typeface="Calibri (MS)"/>
              </a:rPr>
              <a:t> </a:t>
            </a:r>
          </a:p>
        </p:txBody>
      </p:sp>
    </p:spTree>
    <p:extLst>
      <p:ext uri="{BB962C8B-B14F-4D97-AF65-F5344CB8AC3E}">
        <p14:creationId xmlns:p14="http://schemas.microsoft.com/office/powerpoint/2010/main" val="288297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a:off x="1257300" y="800100"/>
            <a:ext cx="15773400" cy="1700536"/>
            <a:chOff x="0" y="0"/>
            <a:chExt cx="21031200" cy="2267382"/>
          </a:xfrm>
        </p:grpSpPr>
        <p:sp>
          <p:nvSpPr>
            <p:cNvPr id="3" name="Freeform 3"/>
            <p:cNvSpPr/>
            <p:nvPr/>
          </p:nvSpPr>
          <p:spPr>
            <a:xfrm>
              <a:off x="0" y="0"/>
              <a:ext cx="21031200" cy="2267386"/>
            </a:xfrm>
            <a:custGeom>
              <a:avLst/>
              <a:gdLst/>
              <a:ahLst/>
              <a:cxnLst/>
              <a:rect l="l" t="t" r="r" b="b"/>
              <a:pathLst>
                <a:path w="21031200" h="2267386">
                  <a:moveTo>
                    <a:pt x="0" y="0"/>
                  </a:moveTo>
                  <a:lnTo>
                    <a:pt x="21031200" y="0"/>
                  </a:lnTo>
                  <a:lnTo>
                    <a:pt x="21031200" y="2267386"/>
                  </a:lnTo>
                  <a:lnTo>
                    <a:pt x="0" y="2267386"/>
                  </a:lnTo>
                  <a:close/>
                </a:path>
              </a:pathLst>
            </a:custGeom>
            <a:blipFill>
              <a:blip r:embed="rId2">
                <a:alphaModFix amt="0"/>
              </a:blip>
              <a:stretch>
                <a:fillRect t="-130734" b="-130733"/>
              </a:stretch>
            </a:blipFill>
          </p:spPr>
          <p:txBody>
            <a:bodyPr/>
            <a:lstStyle/>
            <a:p>
              <a:endParaRPr lang="de-DE" dirty="0"/>
            </a:p>
          </p:txBody>
        </p:sp>
        <p:sp>
          <p:nvSpPr>
            <p:cNvPr id="4" name="TextBox 4"/>
            <p:cNvSpPr txBox="1"/>
            <p:nvPr/>
          </p:nvSpPr>
          <p:spPr>
            <a:xfrm>
              <a:off x="0" y="85725"/>
              <a:ext cx="21031200" cy="2181657"/>
            </a:xfrm>
            <a:prstGeom prst="rect">
              <a:avLst/>
            </a:prstGeom>
          </p:spPr>
          <p:txBody>
            <a:bodyPr lIns="0" tIns="0" rIns="0" bIns="0" rtlCol="0" anchor="ctr"/>
            <a:lstStyle/>
            <a:p>
              <a:pPr algn="ctr">
                <a:lnSpc>
                  <a:spcPts val="8424"/>
                </a:lnSpc>
              </a:pPr>
              <a:r>
                <a:rPr lang="en-US" sz="6000" spc="-47" dirty="0">
                  <a:solidFill>
                    <a:schemeClr val="bg1">
                      <a:lumMod val="50000"/>
                    </a:schemeClr>
                  </a:solidFill>
                  <a:latin typeface="+mj-lt"/>
                  <a:ea typeface="TT Rounds Condensed"/>
                  <a:cs typeface="TT Rounds Condensed"/>
                  <a:sym typeface="TT Rounds Condensed"/>
                </a:rPr>
                <a:t>Kaufmännisches Denken</a:t>
              </a:r>
            </a:p>
          </p:txBody>
        </p:sp>
      </p:grpSp>
      <p:grpSp>
        <p:nvGrpSpPr>
          <p:cNvPr id="5" name="Group 5"/>
          <p:cNvGrpSpPr/>
          <p:nvPr/>
        </p:nvGrpSpPr>
        <p:grpSpPr>
          <a:xfrm>
            <a:off x="2717082" y="4218527"/>
            <a:ext cx="1896208" cy="1896208"/>
            <a:chOff x="0" y="0"/>
            <a:chExt cx="2528278" cy="2528278"/>
          </a:xfrm>
        </p:grpSpPr>
        <p:sp>
          <p:nvSpPr>
            <p:cNvPr id="6" name="Freeform 6"/>
            <p:cNvSpPr/>
            <p:nvPr/>
          </p:nvSpPr>
          <p:spPr>
            <a:xfrm>
              <a:off x="0" y="0"/>
              <a:ext cx="2528316" cy="2528316"/>
            </a:xfrm>
            <a:custGeom>
              <a:avLst/>
              <a:gdLst/>
              <a:ahLst/>
              <a:cxnLst/>
              <a:rect l="l" t="t" r="r" b="b"/>
              <a:pathLst>
                <a:path w="2528316" h="2528316">
                  <a:moveTo>
                    <a:pt x="0" y="1264158"/>
                  </a:moveTo>
                  <a:cubicBezTo>
                    <a:pt x="0" y="565912"/>
                    <a:pt x="565912" y="0"/>
                    <a:pt x="1264158" y="0"/>
                  </a:cubicBezTo>
                  <a:cubicBezTo>
                    <a:pt x="1962404" y="0"/>
                    <a:pt x="2528316" y="565912"/>
                    <a:pt x="2528316" y="1264158"/>
                  </a:cubicBezTo>
                  <a:cubicBezTo>
                    <a:pt x="2528316" y="1962404"/>
                    <a:pt x="1962404" y="2528316"/>
                    <a:pt x="1264158" y="2528316"/>
                  </a:cubicBezTo>
                  <a:cubicBezTo>
                    <a:pt x="565912" y="2528316"/>
                    <a:pt x="0" y="1962277"/>
                    <a:pt x="0" y="1264158"/>
                  </a:cubicBezTo>
                  <a:close/>
                </a:path>
              </a:pathLst>
            </a:custGeom>
            <a:solidFill>
              <a:srgbClr val="1560AB"/>
            </a:solidFill>
          </p:spPr>
          <p:txBody>
            <a:bodyPr/>
            <a:lstStyle/>
            <a:p>
              <a:endParaRPr lang="de-DE" dirty="0"/>
            </a:p>
          </p:txBody>
        </p:sp>
      </p:grpSp>
      <p:sp>
        <p:nvSpPr>
          <p:cNvPr id="7" name="Freeform 7"/>
          <p:cNvSpPr/>
          <p:nvPr/>
        </p:nvSpPr>
        <p:spPr>
          <a:xfrm>
            <a:off x="3121200" y="4622635"/>
            <a:ext cx="1087993" cy="1087993"/>
          </a:xfrm>
          <a:custGeom>
            <a:avLst/>
            <a:gdLst/>
            <a:ahLst/>
            <a:cxnLst/>
            <a:rect l="l" t="t" r="r" b="b"/>
            <a:pathLst>
              <a:path w="1087993" h="1087993">
                <a:moveTo>
                  <a:pt x="0" y="0"/>
                </a:moveTo>
                <a:lnTo>
                  <a:pt x="1087993" y="0"/>
                </a:lnTo>
                <a:lnTo>
                  <a:pt x="1087993" y="1087993"/>
                </a:lnTo>
                <a:lnTo>
                  <a:pt x="0" y="10879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dirty="0"/>
          </a:p>
        </p:txBody>
      </p:sp>
      <p:sp>
        <p:nvSpPr>
          <p:cNvPr id="8" name="TextBox 8"/>
          <p:cNvSpPr txBox="1"/>
          <p:nvPr/>
        </p:nvSpPr>
        <p:spPr>
          <a:xfrm>
            <a:off x="2106158" y="6672024"/>
            <a:ext cx="3118066" cy="923330"/>
          </a:xfrm>
          <a:prstGeom prst="rect">
            <a:avLst/>
          </a:prstGeom>
        </p:spPr>
        <p:txBody>
          <a:bodyPr lIns="0" tIns="0" rIns="0" bIns="0" rtlCol="0" anchor="t">
            <a:spAutoFit/>
          </a:bodyPr>
          <a:lstStyle/>
          <a:p>
            <a:pPr algn="ctr">
              <a:lnSpc>
                <a:spcPts val="2430"/>
              </a:lnSpc>
            </a:pPr>
            <a:r>
              <a:rPr lang="en-US" sz="2250" dirty="0">
                <a:solidFill>
                  <a:srgbClr val="1560AB"/>
                </a:solidFill>
                <a:latin typeface="Calibri (MS)"/>
                <a:ea typeface="Calibri (MS)"/>
                <a:cs typeface="Calibri (MS)"/>
                <a:sym typeface="Calibri (MS)"/>
              </a:rPr>
              <a:t>Grundverständnis fur betriebliche Abläufe im Unternehmen</a:t>
            </a:r>
          </a:p>
        </p:txBody>
      </p:sp>
      <p:grpSp>
        <p:nvGrpSpPr>
          <p:cNvPr id="9" name="Group 9"/>
          <p:cNvGrpSpPr/>
          <p:nvPr/>
        </p:nvGrpSpPr>
        <p:grpSpPr>
          <a:xfrm>
            <a:off x="6369625" y="4218527"/>
            <a:ext cx="1896208" cy="1896208"/>
            <a:chOff x="0" y="0"/>
            <a:chExt cx="2528278" cy="2528278"/>
          </a:xfrm>
        </p:grpSpPr>
        <p:sp>
          <p:nvSpPr>
            <p:cNvPr id="10" name="Freeform 10"/>
            <p:cNvSpPr/>
            <p:nvPr/>
          </p:nvSpPr>
          <p:spPr>
            <a:xfrm>
              <a:off x="0" y="0"/>
              <a:ext cx="2528316" cy="2528316"/>
            </a:xfrm>
            <a:custGeom>
              <a:avLst/>
              <a:gdLst/>
              <a:ahLst/>
              <a:cxnLst/>
              <a:rect l="l" t="t" r="r" b="b"/>
              <a:pathLst>
                <a:path w="2528316" h="2528316">
                  <a:moveTo>
                    <a:pt x="0" y="1264158"/>
                  </a:moveTo>
                  <a:cubicBezTo>
                    <a:pt x="0" y="565912"/>
                    <a:pt x="565912" y="0"/>
                    <a:pt x="1264158" y="0"/>
                  </a:cubicBezTo>
                  <a:cubicBezTo>
                    <a:pt x="1962404" y="0"/>
                    <a:pt x="2528316" y="565912"/>
                    <a:pt x="2528316" y="1264158"/>
                  </a:cubicBezTo>
                  <a:cubicBezTo>
                    <a:pt x="2528316" y="1962404"/>
                    <a:pt x="1962404" y="2528316"/>
                    <a:pt x="1264158" y="2528316"/>
                  </a:cubicBezTo>
                  <a:cubicBezTo>
                    <a:pt x="565912" y="2528316"/>
                    <a:pt x="0" y="1962277"/>
                    <a:pt x="0" y="1264158"/>
                  </a:cubicBezTo>
                  <a:close/>
                </a:path>
              </a:pathLst>
            </a:custGeom>
            <a:solidFill>
              <a:srgbClr val="1560AB"/>
            </a:solidFill>
          </p:spPr>
          <p:txBody>
            <a:bodyPr/>
            <a:lstStyle/>
            <a:p>
              <a:endParaRPr lang="de-DE" dirty="0"/>
            </a:p>
          </p:txBody>
        </p:sp>
      </p:grpSp>
      <p:sp>
        <p:nvSpPr>
          <p:cNvPr id="11" name="Freeform 11"/>
          <p:cNvSpPr/>
          <p:nvPr/>
        </p:nvSpPr>
        <p:spPr>
          <a:xfrm>
            <a:off x="6773732" y="4622635"/>
            <a:ext cx="1087993" cy="1087993"/>
          </a:xfrm>
          <a:custGeom>
            <a:avLst/>
            <a:gdLst/>
            <a:ahLst/>
            <a:cxnLst/>
            <a:rect l="l" t="t" r="r" b="b"/>
            <a:pathLst>
              <a:path w="1087993" h="1087993">
                <a:moveTo>
                  <a:pt x="0" y="0"/>
                </a:moveTo>
                <a:lnTo>
                  <a:pt x="1087993" y="0"/>
                </a:lnTo>
                <a:lnTo>
                  <a:pt x="1087993" y="1087993"/>
                </a:lnTo>
                <a:lnTo>
                  <a:pt x="0" y="10879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de-DE" dirty="0"/>
          </a:p>
        </p:txBody>
      </p:sp>
      <p:sp>
        <p:nvSpPr>
          <p:cNvPr id="12" name="TextBox 12"/>
          <p:cNvSpPr txBox="1"/>
          <p:nvPr/>
        </p:nvSpPr>
        <p:spPr>
          <a:xfrm>
            <a:off x="5758691" y="6672024"/>
            <a:ext cx="3118066" cy="923330"/>
          </a:xfrm>
          <a:prstGeom prst="rect">
            <a:avLst/>
          </a:prstGeom>
        </p:spPr>
        <p:txBody>
          <a:bodyPr lIns="0" tIns="0" rIns="0" bIns="0" rtlCol="0" anchor="t">
            <a:spAutoFit/>
          </a:bodyPr>
          <a:lstStyle/>
          <a:p>
            <a:pPr algn="ctr">
              <a:lnSpc>
                <a:spcPts val="2430"/>
              </a:lnSpc>
            </a:pPr>
            <a:r>
              <a:rPr lang="en-US" sz="2250" dirty="0">
                <a:solidFill>
                  <a:srgbClr val="1560AB"/>
                </a:solidFill>
                <a:latin typeface="Calibri (MS)"/>
                <a:ea typeface="Calibri (MS)"/>
                <a:cs typeface="Calibri (MS)"/>
                <a:sym typeface="Calibri (MS)"/>
              </a:rPr>
              <a:t>Einfache Grundlagen von Buchhaltung und Rechnungen</a:t>
            </a:r>
          </a:p>
        </p:txBody>
      </p:sp>
      <p:grpSp>
        <p:nvGrpSpPr>
          <p:cNvPr id="13" name="Group 13"/>
          <p:cNvGrpSpPr/>
          <p:nvPr/>
        </p:nvGrpSpPr>
        <p:grpSpPr>
          <a:xfrm>
            <a:off x="10022167" y="4218527"/>
            <a:ext cx="1896208" cy="1896208"/>
            <a:chOff x="0" y="0"/>
            <a:chExt cx="2528278" cy="2528278"/>
          </a:xfrm>
        </p:grpSpPr>
        <p:sp>
          <p:nvSpPr>
            <p:cNvPr id="14" name="Freeform 14"/>
            <p:cNvSpPr/>
            <p:nvPr/>
          </p:nvSpPr>
          <p:spPr>
            <a:xfrm>
              <a:off x="0" y="0"/>
              <a:ext cx="2528316" cy="2528316"/>
            </a:xfrm>
            <a:custGeom>
              <a:avLst/>
              <a:gdLst/>
              <a:ahLst/>
              <a:cxnLst/>
              <a:rect l="l" t="t" r="r" b="b"/>
              <a:pathLst>
                <a:path w="2528316" h="2528316">
                  <a:moveTo>
                    <a:pt x="0" y="1264158"/>
                  </a:moveTo>
                  <a:cubicBezTo>
                    <a:pt x="0" y="565912"/>
                    <a:pt x="565912" y="0"/>
                    <a:pt x="1264158" y="0"/>
                  </a:cubicBezTo>
                  <a:cubicBezTo>
                    <a:pt x="1962404" y="0"/>
                    <a:pt x="2528316" y="565912"/>
                    <a:pt x="2528316" y="1264158"/>
                  </a:cubicBezTo>
                  <a:cubicBezTo>
                    <a:pt x="2528316" y="1962404"/>
                    <a:pt x="1962404" y="2528316"/>
                    <a:pt x="1264158" y="2528316"/>
                  </a:cubicBezTo>
                  <a:cubicBezTo>
                    <a:pt x="565912" y="2528316"/>
                    <a:pt x="0" y="1962277"/>
                    <a:pt x="0" y="1264158"/>
                  </a:cubicBezTo>
                  <a:close/>
                </a:path>
              </a:pathLst>
            </a:custGeom>
            <a:solidFill>
              <a:srgbClr val="1560AB"/>
            </a:solidFill>
          </p:spPr>
          <p:txBody>
            <a:bodyPr/>
            <a:lstStyle/>
            <a:p>
              <a:endParaRPr lang="de-DE" dirty="0"/>
            </a:p>
          </p:txBody>
        </p:sp>
      </p:grpSp>
      <p:sp>
        <p:nvSpPr>
          <p:cNvPr id="15" name="Freeform 15"/>
          <p:cNvSpPr/>
          <p:nvPr/>
        </p:nvSpPr>
        <p:spPr>
          <a:xfrm>
            <a:off x="10426275" y="4622635"/>
            <a:ext cx="1087993" cy="1087993"/>
          </a:xfrm>
          <a:custGeom>
            <a:avLst/>
            <a:gdLst/>
            <a:ahLst/>
            <a:cxnLst/>
            <a:rect l="l" t="t" r="r" b="b"/>
            <a:pathLst>
              <a:path w="1087993" h="1087993">
                <a:moveTo>
                  <a:pt x="0" y="0"/>
                </a:moveTo>
                <a:lnTo>
                  <a:pt x="1087993" y="0"/>
                </a:lnTo>
                <a:lnTo>
                  <a:pt x="1087993" y="1087993"/>
                </a:lnTo>
                <a:lnTo>
                  <a:pt x="0" y="108799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de-DE" dirty="0"/>
          </a:p>
        </p:txBody>
      </p:sp>
      <p:sp>
        <p:nvSpPr>
          <p:cNvPr id="16" name="TextBox 16"/>
          <p:cNvSpPr txBox="1"/>
          <p:nvPr/>
        </p:nvSpPr>
        <p:spPr>
          <a:xfrm>
            <a:off x="9411233" y="6672024"/>
            <a:ext cx="3118066" cy="923330"/>
          </a:xfrm>
          <a:prstGeom prst="rect">
            <a:avLst/>
          </a:prstGeom>
        </p:spPr>
        <p:txBody>
          <a:bodyPr lIns="0" tIns="0" rIns="0" bIns="0" rtlCol="0" anchor="t">
            <a:spAutoFit/>
          </a:bodyPr>
          <a:lstStyle/>
          <a:p>
            <a:pPr algn="ctr">
              <a:lnSpc>
                <a:spcPts val="2430"/>
              </a:lnSpc>
            </a:pPr>
            <a:r>
              <a:rPr lang="en-US" sz="2250" dirty="0">
                <a:solidFill>
                  <a:srgbClr val="1560AB"/>
                </a:solidFill>
                <a:latin typeface="Calibri (MS)"/>
                <a:ea typeface="Calibri (MS)"/>
                <a:cs typeface="Calibri (MS)"/>
                <a:sym typeface="Calibri (MS)"/>
              </a:rPr>
              <a:t>Kostenbewusstsein und effizientes Arbeiten im Buro</a:t>
            </a:r>
          </a:p>
        </p:txBody>
      </p:sp>
      <p:grpSp>
        <p:nvGrpSpPr>
          <p:cNvPr id="17" name="Group 17"/>
          <p:cNvGrpSpPr/>
          <p:nvPr/>
        </p:nvGrpSpPr>
        <p:grpSpPr>
          <a:xfrm>
            <a:off x="13674700" y="4218527"/>
            <a:ext cx="1896208" cy="1896208"/>
            <a:chOff x="0" y="0"/>
            <a:chExt cx="2528278" cy="2528278"/>
          </a:xfrm>
        </p:grpSpPr>
        <p:sp>
          <p:nvSpPr>
            <p:cNvPr id="18" name="Freeform 18"/>
            <p:cNvSpPr/>
            <p:nvPr/>
          </p:nvSpPr>
          <p:spPr>
            <a:xfrm>
              <a:off x="0" y="0"/>
              <a:ext cx="2528316" cy="2528316"/>
            </a:xfrm>
            <a:custGeom>
              <a:avLst/>
              <a:gdLst/>
              <a:ahLst/>
              <a:cxnLst/>
              <a:rect l="l" t="t" r="r" b="b"/>
              <a:pathLst>
                <a:path w="2528316" h="2528316">
                  <a:moveTo>
                    <a:pt x="0" y="1264158"/>
                  </a:moveTo>
                  <a:cubicBezTo>
                    <a:pt x="0" y="565912"/>
                    <a:pt x="565912" y="0"/>
                    <a:pt x="1264158" y="0"/>
                  </a:cubicBezTo>
                  <a:cubicBezTo>
                    <a:pt x="1962404" y="0"/>
                    <a:pt x="2528316" y="565912"/>
                    <a:pt x="2528316" y="1264158"/>
                  </a:cubicBezTo>
                  <a:cubicBezTo>
                    <a:pt x="2528316" y="1962404"/>
                    <a:pt x="1962404" y="2528316"/>
                    <a:pt x="1264158" y="2528316"/>
                  </a:cubicBezTo>
                  <a:cubicBezTo>
                    <a:pt x="565912" y="2528316"/>
                    <a:pt x="0" y="1962277"/>
                    <a:pt x="0" y="1264158"/>
                  </a:cubicBezTo>
                  <a:close/>
                </a:path>
              </a:pathLst>
            </a:custGeom>
            <a:solidFill>
              <a:srgbClr val="1560AB"/>
            </a:solidFill>
          </p:spPr>
          <p:txBody>
            <a:bodyPr/>
            <a:lstStyle/>
            <a:p>
              <a:endParaRPr lang="de-DE" dirty="0"/>
            </a:p>
          </p:txBody>
        </p:sp>
      </p:grpSp>
      <p:sp>
        <p:nvSpPr>
          <p:cNvPr id="19" name="Freeform 19"/>
          <p:cNvSpPr/>
          <p:nvPr/>
        </p:nvSpPr>
        <p:spPr>
          <a:xfrm>
            <a:off x="14078817" y="4622635"/>
            <a:ext cx="1087993" cy="1087993"/>
          </a:xfrm>
          <a:custGeom>
            <a:avLst/>
            <a:gdLst/>
            <a:ahLst/>
            <a:cxnLst/>
            <a:rect l="l" t="t" r="r" b="b"/>
            <a:pathLst>
              <a:path w="1087993" h="1087993">
                <a:moveTo>
                  <a:pt x="0" y="0"/>
                </a:moveTo>
                <a:lnTo>
                  <a:pt x="1087993" y="0"/>
                </a:lnTo>
                <a:lnTo>
                  <a:pt x="1087993" y="1087993"/>
                </a:lnTo>
                <a:lnTo>
                  <a:pt x="0" y="10879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de-DE" dirty="0"/>
          </a:p>
        </p:txBody>
      </p:sp>
      <p:sp>
        <p:nvSpPr>
          <p:cNvPr id="20" name="TextBox 20"/>
          <p:cNvSpPr txBox="1"/>
          <p:nvPr/>
        </p:nvSpPr>
        <p:spPr>
          <a:xfrm>
            <a:off x="13063776" y="6672024"/>
            <a:ext cx="3118066" cy="615553"/>
          </a:xfrm>
          <a:prstGeom prst="rect">
            <a:avLst/>
          </a:prstGeom>
        </p:spPr>
        <p:txBody>
          <a:bodyPr lIns="0" tIns="0" rIns="0" bIns="0" rtlCol="0" anchor="t">
            <a:spAutoFit/>
          </a:bodyPr>
          <a:lstStyle/>
          <a:p>
            <a:pPr algn="ctr">
              <a:lnSpc>
                <a:spcPts val="2430"/>
              </a:lnSpc>
            </a:pPr>
            <a:r>
              <a:rPr lang="en-US" sz="2250" dirty="0">
                <a:solidFill>
                  <a:srgbClr val="1560AB"/>
                </a:solidFill>
                <a:latin typeface="Calibri (MS)"/>
                <a:ea typeface="Calibri (MS)"/>
                <a:cs typeface="Calibri (MS)"/>
                <a:sym typeface="Calibri (MS)"/>
              </a:rPr>
              <a:t>Praktische Übungen zu Fallsituationen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fmla="#ppt_w*sin(2.5*pi*$)">
                                          <p:val>
                                            <p:fltVal val="0"/>
                                          </p:val>
                                        </p:tav>
                                        <p:tav tm="100000">
                                          <p:val>
                                            <p:fltVal val="1"/>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0" fill="hold"/>
                                        <p:tgtEl>
                                          <p:spTgt spid="9"/>
                                        </p:tgtEl>
                                        <p:attrNameLst>
                                          <p:attrName>ppt_w</p:attrName>
                                        </p:attrNameLst>
                                      </p:cBhvr>
                                      <p:tavLst>
                                        <p:tav tm="0" fmla="#ppt_w*sin(2.5*pi*$)">
                                          <p:val>
                                            <p:fltVal val="0"/>
                                          </p:val>
                                        </p:tav>
                                        <p:tav tm="100000">
                                          <p:val>
                                            <p:fltVal val="1"/>
                                          </p:val>
                                        </p:tav>
                                      </p:tavLst>
                                    </p:anim>
                                    <p:anim calcmode="lin" valueType="num">
                                      <p:cBhvr>
                                        <p:cTn id="14" dur="5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0" fill="hold"/>
                                        <p:tgtEl>
                                          <p:spTgt spid="13"/>
                                        </p:tgtEl>
                                        <p:attrNameLst>
                                          <p:attrName>ppt_w</p:attrName>
                                        </p:attrNameLst>
                                      </p:cBhvr>
                                      <p:tavLst>
                                        <p:tav tm="0" fmla="#ppt_w*sin(2.5*pi*$)">
                                          <p:val>
                                            <p:fltVal val="0"/>
                                          </p:val>
                                        </p:tav>
                                        <p:tav tm="100000">
                                          <p:val>
                                            <p:fltVal val="1"/>
                                          </p:val>
                                        </p:tav>
                                      </p:tavLst>
                                    </p:anim>
                                    <p:anim calcmode="lin" valueType="num">
                                      <p:cBhvr>
                                        <p:cTn id="20" dur="5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0" fill="hold"/>
                                        <p:tgtEl>
                                          <p:spTgt spid="17"/>
                                        </p:tgtEl>
                                        <p:attrNameLst>
                                          <p:attrName>ppt_w</p:attrName>
                                        </p:attrNameLst>
                                      </p:cBhvr>
                                      <p:tavLst>
                                        <p:tav tm="0" fmla="#ppt_w*sin(2.5*pi*$)">
                                          <p:val>
                                            <p:fltVal val="0"/>
                                          </p:val>
                                        </p:tav>
                                        <p:tav tm="100000">
                                          <p:val>
                                            <p:fltVal val="1"/>
                                          </p:val>
                                        </p:tav>
                                      </p:tavLst>
                                    </p:anim>
                                    <p:anim calcmode="lin" valueType="num">
                                      <p:cBhvr>
                                        <p:cTn id="26" dur="5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feld 4">
            <a:extLst>
              <a:ext uri="{FF2B5EF4-FFF2-40B4-BE49-F238E27FC236}">
                <a16:creationId xmlns:a16="http://schemas.microsoft.com/office/drawing/2014/main" id="{C64A877F-D809-125E-8F1A-3B763DD5A6C2}"/>
              </a:ext>
            </a:extLst>
          </p:cNvPr>
          <p:cNvSpPr txBox="1"/>
          <p:nvPr/>
        </p:nvSpPr>
        <p:spPr>
          <a:xfrm>
            <a:off x="1257298" y="806824"/>
            <a:ext cx="7175546" cy="291421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kern="1200" spc="-36" dirty="0" err="1">
                <a:solidFill>
                  <a:schemeClr val="bg1">
                    <a:lumMod val="50000"/>
                  </a:schemeClr>
                </a:solidFill>
                <a:latin typeface="+mj-lt"/>
                <a:ea typeface="+mj-ea"/>
                <a:cs typeface="+mj-cs"/>
                <a:sym typeface="TT Rounds Condensed"/>
              </a:rPr>
              <a:t>Arbeitswelt</a:t>
            </a:r>
            <a:r>
              <a:rPr lang="en-US" sz="6000" kern="1200" spc="-36" dirty="0">
                <a:solidFill>
                  <a:schemeClr val="bg1">
                    <a:lumMod val="50000"/>
                  </a:schemeClr>
                </a:solidFill>
                <a:latin typeface="+mj-lt"/>
                <a:ea typeface="+mj-ea"/>
                <a:cs typeface="+mj-cs"/>
                <a:sym typeface="TT Rounds Condensed"/>
              </a:rPr>
              <a:t> &amp; </a:t>
            </a:r>
            <a:r>
              <a:rPr lang="en-US" sz="6000" kern="1200" spc="-36" dirty="0" err="1">
                <a:solidFill>
                  <a:schemeClr val="bg1">
                    <a:lumMod val="50000"/>
                  </a:schemeClr>
                </a:solidFill>
                <a:latin typeface="+mj-lt"/>
                <a:ea typeface="+mj-ea"/>
                <a:cs typeface="+mj-cs"/>
                <a:sym typeface="TT Rounds Condensed"/>
              </a:rPr>
              <a:t>Wirtschaft</a:t>
            </a:r>
            <a:endParaRPr lang="en-US" sz="6000" kern="1200" spc="-36" dirty="0">
              <a:solidFill>
                <a:schemeClr val="bg1">
                  <a:lumMod val="50000"/>
                </a:schemeClr>
              </a:solidFill>
              <a:latin typeface="+mj-lt"/>
              <a:ea typeface="+mj-ea"/>
              <a:cs typeface="+mj-cs"/>
              <a:sym typeface="TT Rounds Condensed"/>
            </a:endParaRPr>
          </a:p>
        </p:txBody>
      </p:sp>
      <p:sp>
        <p:nvSpPr>
          <p:cNvPr id="7" name="Textfeld 6">
            <a:extLst>
              <a:ext uri="{FF2B5EF4-FFF2-40B4-BE49-F238E27FC236}">
                <a16:creationId xmlns:a16="http://schemas.microsoft.com/office/drawing/2014/main" id="{0C965AFB-C546-43FD-BAA9-97DE0D36B59E}"/>
              </a:ext>
            </a:extLst>
          </p:cNvPr>
          <p:cNvSpPr txBox="1"/>
          <p:nvPr/>
        </p:nvSpPr>
        <p:spPr>
          <a:xfrm>
            <a:off x="1257298" y="4029484"/>
            <a:ext cx="7175546" cy="5150375"/>
          </a:xfrm>
          <a:prstGeom prst="rect">
            <a:avLst/>
          </a:prstGeom>
        </p:spPr>
        <p:txBody>
          <a:bodyPr vert="horz" lIns="91440" tIns="45720" rIns="91440" bIns="45720" rtlCol="0">
            <a:normAutofit/>
          </a:bodyPr>
          <a:lstStyle/>
          <a:p>
            <a:pPr marL="515779" lvl="1" indent="-228600">
              <a:lnSpc>
                <a:spcPct val="90000"/>
              </a:lnSpc>
              <a:spcAft>
                <a:spcPts val="600"/>
              </a:spcAft>
              <a:buFont typeface="Arial" panose="020B0604020202020204" pitchFamily="34" charset="0"/>
              <a:buChar char="•"/>
            </a:pPr>
            <a:r>
              <a:rPr lang="en-US" sz="3000" dirty="0" err="1">
                <a:solidFill>
                  <a:srgbClr val="0070C0"/>
                </a:solidFill>
                <a:sym typeface="Calibri (MS)"/>
              </a:rPr>
              <a:t>Orientierung</a:t>
            </a:r>
            <a:r>
              <a:rPr lang="en-US" sz="3000" dirty="0">
                <a:solidFill>
                  <a:srgbClr val="0070C0"/>
                </a:solidFill>
                <a:sym typeface="Calibri (MS)"/>
              </a:rPr>
              <a:t> </a:t>
            </a:r>
            <a:r>
              <a:rPr lang="en-US" sz="3000" dirty="0" err="1">
                <a:solidFill>
                  <a:srgbClr val="0070C0"/>
                </a:solidFill>
                <a:sym typeface="Calibri (MS)"/>
              </a:rPr>
              <a:t>im</a:t>
            </a:r>
            <a:r>
              <a:rPr lang="en-US" sz="3000" dirty="0">
                <a:solidFill>
                  <a:srgbClr val="0070C0"/>
                </a:solidFill>
                <a:sym typeface="Calibri (MS)"/>
              </a:rPr>
              <a:t> </a:t>
            </a:r>
            <a:r>
              <a:rPr lang="en-US" sz="3000" dirty="0" err="1">
                <a:solidFill>
                  <a:srgbClr val="0070C0"/>
                </a:solidFill>
                <a:sym typeface="Calibri (MS)"/>
              </a:rPr>
              <a:t>deutschen</a:t>
            </a:r>
            <a:r>
              <a:rPr lang="en-US" sz="3000" dirty="0">
                <a:solidFill>
                  <a:srgbClr val="0070C0"/>
                </a:solidFill>
                <a:sym typeface="Calibri (MS)"/>
              </a:rPr>
              <a:t> </a:t>
            </a:r>
            <a:r>
              <a:rPr lang="en-US" sz="3000" dirty="0" err="1">
                <a:solidFill>
                  <a:srgbClr val="0070C0"/>
                </a:solidFill>
                <a:sym typeface="Calibri (MS)"/>
              </a:rPr>
              <a:t>Arbeitsmarkt</a:t>
            </a:r>
            <a:endParaRPr lang="en-US" sz="3000" dirty="0">
              <a:solidFill>
                <a:srgbClr val="0070C0"/>
              </a:solidFill>
              <a:sym typeface="Calibri (MS)"/>
            </a:endParaRPr>
          </a:p>
          <a:p>
            <a:pPr marL="515779" lvl="1" indent="-228600">
              <a:lnSpc>
                <a:spcPct val="90000"/>
              </a:lnSpc>
              <a:spcAft>
                <a:spcPts val="600"/>
              </a:spcAft>
              <a:buFont typeface="Arial" panose="020B0604020202020204" pitchFamily="34" charset="0"/>
              <a:buChar char="•"/>
            </a:pPr>
            <a:r>
              <a:rPr lang="en-US" sz="3000" dirty="0" err="1">
                <a:solidFill>
                  <a:srgbClr val="0070C0"/>
                </a:solidFill>
                <a:sym typeface="Calibri (MS)"/>
              </a:rPr>
              <a:t>Rechte</a:t>
            </a:r>
            <a:r>
              <a:rPr lang="en-US" sz="3000" dirty="0">
                <a:solidFill>
                  <a:srgbClr val="0070C0"/>
                </a:solidFill>
                <a:sym typeface="Calibri (MS)"/>
              </a:rPr>
              <a:t> und </a:t>
            </a:r>
            <a:r>
              <a:rPr lang="en-US" sz="3000" dirty="0" err="1">
                <a:solidFill>
                  <a:srgbClr val="0070C0"/>
                </a:solidFill>
                <a:sym typeface="Calibri (MS)"/>
              </a:rPr>
              <a:t>Pflichten</a:t>
            </a:r>
            <a:r>
              <a:rPr lang="en-US" sz="3000" dirty="0">
                <a:solidFill>
                  <a:srgbClr val="0070C0"/>
                </a:solidFill>
                <a:sym typeface="Calibri (MS)"/>
              </a:rPr>
              <a:t> </a:t>
            </a:r>
            <a:r>
              <a:rPr lang="en-US" sz="3000" dirty="0" err="1">
                <a:solidFill>
                  <a:srgbClr val="0070C0"/>
                </a:solidFill>
                <a:sym typeface="Calibri (MS)"/>
              </a:rPr>
              <a:t>im</a:t>
            </a:r>
            <a:r>
              <a:rPr lang="en-US" sz="3000" dirty="0">
                <a:solidFill>
                  <a:srgbClr val="0070C0"/>
                </a:solidFill>
                <a:sym typeface="Calibri (MS)"/>
              </a:rPr>
              <a:t> </a:t>
            </a:r>
            <a:r>
              <a:rPr lang="en-US" sz="3000" dirty="0" err="1">
                <a:solidFill>
                  <a:srgbClr val="0070C0"/>
                </a:solidFill>
                <a:sym typeface="Calibri (MS)"/>
              </a:rPr>
              <a:t>Arbeitsverhältnis</a:t>
            </a:r>
            <a:endParaRPr lang="en-US" sz="3000" dirty="0">
              <a:solidFill>
                <a:srgbClr val="0070C0"/>
              </a:solidFill>
              <a:sym typeface="Calibri (MS)"/>
            </a:endParaRPr>
          </a:p>
          <a:p>
            <a:pPr marL="515779" lvl="1" indent="-228600">
              <a:lnSpc>
                <a:spcPct val="90000"/>
              </a:lnSpc>
              <a:spcAft>
                <a:spcPts val="600"/>
              </a:spcAft>
              <a:buFont typeface="Arial" panose="020B0604020202020204" pitchFamily="34" charset="0"/>
              <a:buChar char="•"/>
            </a:pPr>
            <a:r>
              <a:rPr lang="en-US" sz="3000" dirty="0">
                <a:solidFill>
                  <a:srgbClr val="0070C0"/>
                </a:solidFill>
                <a:sym typeface="Calibri (MS)"/>
              </a:rPr>
              <a:t>Aufbau von </a:t>
            </a:r>
            <a:r>
              <a:rPr lang="en-US" sz="3000" dirty="0" err="1">
                <a:solidFill>
                  <a:srgbClr val="0070C0"/>
                </a:solidFill>
                <a:sym typeface="Calibri (MS)"/>
              </a:rPr>
              <a:t>Selbstorganisation</a:t>
            </a:r>
            <a:r>
              <a:rPr lang="en-US" sz="3000" dirty="0">
                <a:solidFill>
                  <a:srgbClr val="0070C0"/>
                </a:solidFill>
                <a:sym typeface="Calibri (MS)"/>
              </a:rPr>
              <a:t> und </a:t>
            </a:r>
            <a:r>
              <a:rPr lang="en-US" sz="3000" dirty="0" err="1">
                <a:solidFill>
                  <a:srgbClr val="0070C0"/>
                </a:solidFill>
                <a:sym typeface="Calibri (MS)"/>
              </a:rPr>
              <a:t>Arbeitskompetenzen</a:t>
            </a:r>
            <a:r>
              <a:rPr lang="en-US" sz="3000" dirty="0">
                <a:solidFill>
                  <a:srgbClr val="0070C0"/>
                </a:solidFill>
                <a:sym typeface="Calibri (MS)"/>
              </a:rPr>
              <a:t> </a:t>
            </a:r>
          </a:p>
          <a:p>
            <a:pPr marL="515779" lvl="1" indent="-228600">
              <a:lnSpc>
                <a:spcPct val="90000"/>
              </a:lnSpc>
              <a:spcAft>
                <a:spcPts val="600"/>
              </a:spcAft>
              <a:buFont typeface="Arial" panose="020B0604020202020204" pitchFamily="34" charset="0"/>
              <a:buChar char="•"/>
            </a:pPr>
            <a:r>
              <a:rPr lang="en-US" sz="3000" dirty="0" err="1">
                <a:solidFill>
                  <a:srgbClr val="0070C0"/>
                </a:solidFill>
                <a:sym typeface="Calibri (MS)"/>
              </a:rPr>
              <a:t>Verständnis</a:t>
            </a:r>
            <a:r>
              <a:rPr lang="en-US" sz="3000" dirty="0">
                <a:solidFill>
                  <a:srgbClr val="0070C0"/>
                </a:solidFill>
                <a:sym typeface="Calibri (MS)"/>
              </a:rPr>
              <a:t> für </a:t>
            </a:r>
            <a:r>
              <a:rPr lang="en-US" sz="3000" dirty="0" err="1">
                <a:solidFill>
                  <a:srgbClr val="0070C0"/>
                </a:solidFill>
                <a:sym typeface="Calibri (MS)"/>
              </a:rPr>
              <a:t>Unternehmen</a:t>
            </a:r>
            <a:r>
              <a:rPr lang="en-US" sz="3000" dirty="0">
                <a:solidFill>
                  <a:srgbClr val="0070C0"/>
                </a:solidFill>
                <a:sym typeface="Calibri (MS)"/>
              </a:rPr>
              <a:t> und </a:t>
            </a:r>
            <a:r>
              <a:rPr lang="en-US" sz="3000" dirty="0" err="1">
                <a:solidFill>
                  <a:srgbClr val="0070C0"/>
                </a:solidFill>
                <a:sym typeface="Calibri (MS)"/>
              </a:rPr>
              <a:t>wirtschaftliche</a:t>
            </a:r>
            <a:r>
              <a:rPr lang="en-US" sz="3000" dirty="0">
                <a:solidFill>
                  <a:srgbClr val="0070C0"/>
                </a:solidFill>
                <a:sym typeface="Calibri (MS)"/>
              </a:rPr>
              <a:t> </a:t>
            </a:r>
            <a:r>
              <a:rPr lang="en-US" sz="3000" dirty="0" err="1">
                <a:solidFill>
                  <a:srgbClr val="0070C0"/>
                </a:solidFill>
                <a:sym typeface="Calibri (MS)"/>
              </a:rPr>
              <a:t>Zusammenhänge</a:t>
            </a:r>
            <a:endParaRPr lang="en-US" sz="3000" dirty="0">
              <a:solidFill>
                <a:srgbClr val="0070C0"/>
              </a:solidFill>
              <a:sym typeface="Calibri (MS)"/>
            </a:endParaRPr>
          </a:p>
        </p:txBody>
      </p:sp>
      <p:grpSp>
        <p:nvGrpSpPr>
          <p:cNvPr id="2" name="Group 5">
            <a:extLst>
              <a:ext uri="{FF2B5EF4-FFF2-40B4-BE49-F238E27FC236}">
                <a16:creationId xmlns:a16="http://schemas.microsoft.com/office/drawing/2014/main" id="{E16EFE7A-C208-C7A6-82D4-5BB5F311EB46}"/>
              </a:ext>
            </a:extLst>
          </p:cNvPr>
          <p:cNvGrpSpPr/>
          <p:nvPr/>
        </p:nvGrpSpPr>
        <p:grpSpPr>
          <a:xfrm>
            <a:off x="8982636" y="2066839"/>
            <a:ext cx="8048062" cy="5853002"/>
            <a:chOff x="0" y="0"/>
            <a:chExt cx="13293979" cy="9428480"/>
          </a:xfrm>
        </p:grpSpPr>
        <p:sp>
          <p:nvSpPr>
            <p:cNvPr id="3" name="Freeform 6" descr="Einer in der Menge">
              <a:extLst>
                <a:ext uri="{FF2B5EF4-FFF2-40B4-BE49-F238E27FC236}">
                  <a16:creationId xmlns:a16="http://schemas.microsoft.com/office/drawing/2014/main" id="{2C0DBFC8-2482-F152-429F-0496AE08DCF9}"/>
                </a:ext>
              </a:extLst>
            </p:cNvPr>
            <p:cNvSpPr/>
            <p:nvPr/>
          </p:nvSpPr>
          <p:spPr>
            <a:xfrm>
              <a:off x="0" y="0"/>
              <a:ext cx="13293979" cy="9428480"/>
            </a:xfrm>
            <a:custGeom>
              <a:avLst/>
              <a:gdLst/>
              <a:ahLst/>
              <a:cxnLst/>
              <a:rect l="l" t="t" r="r" b="b"/>
              <a:pathLst>
                <a:path w="13293979" h="9428480">
                  <a:moveTo>
                    <a:pt x="0" y="0"/>
                  </a:moveTo>
                  <a:lnTo>
                    <a:pt x="13293979" y="0"/>
                  </a:lnTo>
                  <a:lnTo>
                    <a:pt x="13293979" y="9428480"/>
                  </a:lnTo>
                  <a:lnTo>
                    <a:pt x="0" y="9428480"/>
                  </a:lnTo>
                  <a:lnTo>
                    <a:pt x="0" y="0"/>
                  </a:lnTo>
                  <a:close/>
                </a:path>
              </a:pathLst>
            </a:custGeom>
            <a:blipFill>
              <a:blip r:embed="rId2"/>
              <a:stretch>
                <a:fillRect b="-5748"/>
              </a:stretch>
            </a:blipFill>
          </p:spPr>
          <p:txBody>
            <a:bodyPr/>
            <a:lstStyle/>
            <a:p>
              <a:endParaRPr lang="de-DE"/>
            </a:p>
          </p:txBody>
        </p:sp>
      </p:grpSp>
    </p:spTree>
    <p:extLst>
      <p:ext uri="{BB962C8B-B14F-4D97-AF65-F5344CB8AC3E}">
        <p14:creationId xmlns:p14="http://schemas.microsoft.com/office/powerpoint/2010/main" val="57043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FD0CA"/>
        </a:solidFill>
        <a:effectLst/>
      </p:bgPr>
    </p:bg>
    <p:spTree>
      <p:nvGrpSpPr>
        <p:cNvPr id="1" name=""/>
        <p:cNvGrpSpPr/>
        <p:nvPr/>
      </p:nvGrpSpPr>
      <p:grpSpPr>
        <a:xfrm>
          <a:off x="0" y="0"/>
          <a:ext cx="0" cy="0"/>
          <a:chOff x="0" y="0"/>
          <a:chExt cx="0" cy="0"/>
        </a:xfrm>
      </p:grpSpPr>
      <p:grpSp>
        <p:nvGrpSpPr>
          <p:cNvPr id="2" name="Group 2"/>
          <p:cNvGrpSpPr/>
          <p:nvPr/>
        </p:nvGrpSpPr>
        <p:grpSpPr>
          <a:xfrm>
            <a:off x="3123648" y="0"/>
            <a:ext cx="8702878" cy="3343142"/>
            <a:chOff x="0" y="0"/>
            <a:chExt cx="11603838" cy="4457522"/>
          </a:xfrm>
        </p:grpSpPr>
        <p:sp>
          <p:nvSpPr>
            <p:cNvPr id="3" name="Freeform 3"/>
            <p:cNvSpPr/>
            <p:nvPr/>
          </p:nvSpPr>
          <p:spPr>
            <a:xfrm>
              <a:off x="0" y="0"/>
              <a:ext cx="11603834" cy="4457520"/>
            </a:xfrm>
            <a:custGeom>
              <a:avLst/>
              <a:gdLst/>
              <a:ahLst/>
              <a:cxnLst/>
              <a:rect l="l" t="t" r="r" b="b"/>
              <a:pathLst>
                <a:path w="11603834" h="4457520">
                  <a:moveTo>
                    <a:pt x="0" y="0"/>
                  </a:moveTo>
                  <a:lnTo>
                    <a:pt x="11603834" y="0"/>
                  </a:lnTo>
                  <a:lnTo>
                    <a:pt x="11603834" y="4457520"/>
                  </a:lnTo>
                  <a:lnTo>
                    <a:pt x="0" y="4457520"/>
                  </a:lnTo>
                  <a:close/>
                </a:path>
              </a:pathLst>
            </a:custGeom>
            <a:blipFill>
              <a:blip r:embed="rId2">
                <a:alphaModFix amt="0"/>
              </a:blip>
              <a:stretch>
                <a:fillRect t="-723" b="-723"/>
              </a:stretch>
            </a:blipFill>
          </p:spPr>
          <p:txBody>
            <a:bodyPr/>
            <a:lstStyle/>
            <a:p>
              <a:endParaRPr lang="de-DE" dirty="0"/>
            </a:p>
          </p:txBody>
        </p:sp>
        <p:sp>
          <p:nvSpPr>
            <p:cNvPr id="4" name="TextBox 4"/>
            <p:cNvSpPr txBox="1"/>
            <p:nvPr/>
          </p:nvSpPr>
          <p:spPr>
            <a:xfrm>
              <a:off x="0" y="57150"/>
              <a:ext cx="11603838" cy="4400372"/>
            </a:xfrm>
            <a:prstGeom prst="rect">
              <a:avLst/>
            </a:prstGeom>
          </p:spPr>
          <p:txBody>
            <a:bodyPr lIns="0" tIns="0" rIns="0" bIns="0" rtlCol="0" anchor="b"/>
            <a:lstStyle/>
            <a:p>
              <a:pPr algn="ctr">
                <a:lnSpc>
                  <a:spcPts val="6480"/>
                </a:lnSpc>
              </a:pPr>
              <a:r>
                <a:rPr lang="en-US" sz="6000" spc="-36" dirty="0">
                  <a:solidFill>
                    <a:schemeClr val="bg1">
                      <a:lumMod val="50000"/>
                    </a:schemeClr>
                  </a:solidFill>
                  <a:latin typeface="+mj-lt"/>
                  <a:ea typeface="TT Rounds Condensed"/>
                  <a:cs typeface="TT Rounds Condensed"/>
                  <a:sym typeface="TT Rounds Condensed"/>
                </a:rPr>
                <a:t>Berufsorientierung &amp; Arbeitsmarktzugang</a:t>
              </a:r>
            </a:p>
          </p:txBody>
        </p:sp>
      </p:grpSp>
      <p:sp>
        <p:nvSpPr>
          <p:cNvPr id="5" name="Freeform 5" descr="Onboarding"/>
          <p:cNvSpPr/>
          <p:nvPr/>
        </p:nvSpPr>
        <p:spPr>
          <a:xfrm>
            <a:off x="1105424" y="4041029"/>
            <a:ext cx="1797796" cy="1797796"/>
          </a:xfrm>
          <a:custGeom>
            <a:avLst/>
            <a:gdLst/>
            <a:ahLst/>
            <a:cxnLst/>
            <a:rect l="l" t="t" r="r" b="b"/>
            <a:pathLst>
              <a:path w="1797796" h="1797796">
                <a:moveTo>
                  <a:pt x="0" y="0"/>
                </a:moveTo>
                <a:lnTo>
                  <a:pt x="1797796" y="0"/>
                </a:lnTo>
                <a:lnTo>
                  <a:pt x="1797796" y="1797796"/>
                </a:lnTo>
                <a:lnTo>
                  <a:pt x="0" y="17977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dirty="0"/>
          </a:p>
        </p:txBody>
      </p:sp>
      <p:sp>
        <p:nvSpPr>
          <p:cNvPr id="6" name="TextBox 6"/>
          <p:cNvSpPr txBox="1"/>
          <p:nvPr/>
        </p:nvSpPr>
        <p:spPr>
          <a:xfrm>
            <a:off x="2994660" y="5547217"/>
            <a:ext cx="8519998" cy="2385268"/>
          </a:xfrm>
          <a:prstGeom prst="rect">
            <a:avLst/>
          </a:prstGeom>
        </p:spPr>
        <p:txBody>
          <a:bodyPr lIns="0" tIns="0" rIns="0" bIns="0" rtlCol="0" anchor="t">
            <a:spAutoFit/>
          </a:bodyPr>
          <a:lstStyle/>
          <a:p>
            <a:pPr marL="515779" lvl="1" indent="-257889" algn="l">
              <a:lnSpc>
                <a:spcPts val="3078"/>
              </a:lnSpc>
              <a:buFont typeface="Arial"/>
              <a:buChar char="•"/>
            </a:pPr>
            <a:r>
              <a:rPr lang="en-US" sz="2850" dirty="0">
                <a:solidFill>
                  <a:srgbClr val="1560AB"/>
                </a:solidFill>
                <a:latin typeface="Calibri (MS)"/>
                <a:ea typeface="Calibri (MS)"/>
                <a:cs typeface="Calibri (MS)"/>
                <a:sym typeface="Calibri (MS)"/>
              </a:rPr>
              <a:t>Überblick über Berufe und Tätigkeitsfelder </a:t>
            </a:r>
          </a:p>
          <a:p>
            <a:pPr marL="515779" lvl="1" indent="-257889" algn="l">
              <a:lnSpc>
                <a:spcPts val="3078"/>
              </a:lnSpc>
              <a:buFont typeface="Arial"/>
              <a:buChar char="•"/>
            </a:pPr>
            <a:r>
              <a:rPr lang="en-US" sz="2850" dirty="0">
                <a:solidFill>
                  <a:srgbClr val="1560AB"/>
                </a:solidFill>
                <a:latin typeface="Calibri (MS)"/>
                <a:ea typeface="Calibri (MS)"/>
                <a:cs typeface="Calibri (MS)"/>
                <a:sym typeface="Calibri (MS)"/>
              </a:rPr>
              <a:t>Vorbereitung auf Bewerbungsprozess</a:t>
            </a:r>
          </a:p>
          <a:p>
            <a:pPr marL="515779" lvl="1" indent="-257889" algn="l">
              <a:lnSpc>
                <a:spcPts val="3078"/>
              </a:lnSpc>
              <a:buFont typeface="Arial"/>
              <a:buChar char="•"/>
            </a:pPr>
            <a:r>
              <a:rPr lang="en-US" sz="2850" dirty="0">
                <a:solidFill>
                  <a:srgbClr val="1560AB"/>
                </a:solidFill>
                <a:latin typeface="Calibri (MS)"/>
                <a:ea typeface="Calibri (MS)"/>
                <a:cs typeface="Calibri (MS)"/>
                <a:sym typeface="Calibri (MS)"/>
              </a:rPr>
              <a:t>4-wochiges Praktikum zur praktischen Erfahrung im Unternehmen</a:t>
            </a:r>
          </a:p>
          <a:p>
            <a:pPr marL="515779" lvl="1" indent="-257889" algn="l">
              <a:lnSpc>
                <a:spcPts val="3078"/>
              </a:lnSpc>
              <a:buFont typeface="Arial"/>
              <a:buChar char="•"/>
            </a:pPr>
            <a:r>
              <a:rPr lang="en-US" sz="2850" dirty="0">
                <a:solidFill>
                  <a:srgbClr val="1560AB"/>
                </a:solidFill>
                <a:latin typeface="Calibri (MS)"/>
                <a:ea typeface="Calibri (MS)"/>
                <a:cs typeface="Calibri (MS)"/>
                <a:sym typeface="Calibri (MS)"/>
              </a:rPr>
              <a:t>Entwicklung beruflicher Perspektive und Übergang in Ausbildung oder Beschäftigung</a:t>
            </a:r>
          </a:p>
        </p:txBody>
      </p:sp>
      <p:sp>
        <p:nvSpPr>
          <p:cNvPr id="7" name="Freeform 7" descr="Onboarding"/>
          <p:cNvSpPr/>
          <p:nvPr/>
        </p:nvSpPr>
        <p:spPr>
          <a:xfrm>
            <a:off x="9962150" y="1224505"/>
            <a:ext cx="7837989" cy="7837989"/>
          </a:xfrm>
          <a:custGeom>
            <a:avLst/>
            <a:gdLst/>
            <a:ahLst/>
            <a:cxnLst/>
            <a:rect l="l" t="t" r="r" b="b"/>
            <a:pathLst>
              <a:path w="7837989" h="7837989">
                <a:moveTo>
                  <a:pt x="0" y="0"/>
                </a:moveTo>
                <a:lnTo>
                  <a:pt x="7837989" y="0"/>
                </a:lnTo>
                <a:lnTo>
                  <a:pt x="7837989" y="7837990"/>
                </a:lnTo>
                <a:lnTo>
                  <a:pt x="0" y="7837990"/>
                </a:lnTo>
                <a:lnTo>
                  <a:pt x="0" y="0"/>
                </a:lnTo>
                <a:close/>
              </a:path>
            </a:pathLst>
          </a:custGeom>
          <a:blipFill>
            <a:blip>
              <a:alphaModFix amt="15000"/>
              <a:extLst>
                <a:ext uri="{96DAC541-7B7A-43D3-8B79-37D633B846F1}">
                  <asvg:svgBlip xmlns:asvg="http://schemas.microsoft.com/office/drawing/2016/SVG/main" r:embed="rId3"/>
                </a:ext>
              </a:extLst>
            </a:blip>
            <a:stretch>
              <a:fillRect/>
            </a:stretch>
          </a:blipFill>
        </p:spPr>
        <p:txBody>
          <a:bodyPr/>
          <a:lstStyle/>
          <a:p>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366</Words>
  <Application>Microsoft Office PowerPoint</Application>
  <PresentationFormat>Benutzerdefiniert</PresentationFormat>
  <Paragraphs>80</Paragraphs>
  <Slides>12</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12</vt:i4>
      </vt:variant>
    </vt:vector>
  </HeadingPairs>
  <TitlesOfParts>
    <vt:vector size="19" baseType="lpstr">
      <vt:lpstr>Calibri (MS)</vt:lpstr>
      <vt:lpstr>Calibri (MS) Bold</vt:lpstr>
      <vt:lpstr>Arial Bold</vt:lpstr>
      <vt:lpstr>Arial</vt:lpstr>
      <vt:lpstr>TT Rounds Condensed</vt:lpstr>
      <vt:lpstr>Calibri</vt:lpstr>
      <vt:lpstr>Office Theme</vt:lpstr>
      <vt:lpstr>PowerPoint-Präsentation</vt:lpstr>
      <vt:lpstr>Förderung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Kaufmännisches Denken</dc:title>
  <cp:lastModifiedBy>Nadine Black</cp:lastModifiedBy>
  <cp:revision>9</cp:revision>
  <dcterms:created xsi:type="dcterms:W3CDTF">2006-08-16T00:00:00Z</dcterms:created>
  <dcterms:modified xsi:type="dcterms:W3CDTF">2026-07-15T09:41:00Z</dcterms:modified>
  <dc:identifier>DAHD7gFwTjg</dc:identifier>
</cp:coreProperties>
</file>